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3"/>
  </p:notesMasterIdLst>
  <p:sldIdLst>
    <p:sldId id="256" r:id="rId2"/>
    <p:sldId id="257" r:id="rId3"/>
    <p:sldId id="258" r:id="rId4"/>
    <p:sldId id="306" r:id="rId5"/>
    <p:sldId id="314" r:id="rId6"/>
    <p:sldId id="303" r:id="rId7"/>
    <p:sldId id="315" r:id="rId8"/>
    <p:sldId id="316" r:id="rId9"/>
    <p:sldId id="305" r:id="rId10"/>
    <p:sldId id="304" r:id="rId11"/>
    <p:sldId id="302" r:id="rId12"/>
    <p:sldId id="301" r:id="rId13"/>
    <p:sldId id="300" r:id="rId14"/>
    <p:sldId id="299" r:id="rId15"/>
    <p:sldId id="310" r:id="rId16"/>
    <p:sldId id="309" r:id="rId17"/>
    <p:sldId id="308" r:id="rId18"/>
    <p:sldId id="307" r:id="rId19"/>
    <p:sldId id="311" r:id="rId20"/>
    <p:sldId id="338" r:id="rId21"/>
    <p:sldId id="313" r:id="rId22"/>
    <p:sldId id="312" r:id="rId23"/>
    <p:sldId id="318" r:id="rId24"/>
    <p:sldId id="321" r:id="rId25"/>
    <p:sldId id="334" r:id="rId26"/>
    <p:sldId id="327" r:id="rId27"/>
    <p:sldId id="335" r:id="rId28"/>
    <p:sldId id="317" r:id="rId29"/>
    <p:sldId id="298" r:id="rId30"/>
    <p:sldId id="297" r:id="rId31"/>
    <p:sldId id="296" r:id="rId32"/>
    <p:sldId id="295" r:id="rId33"/>
    <p:sldId id="320" r:id="rId34"/>
    <p:sldId id="294" r:id="rId35"/>
    <p:sldId id="293" r:id="rId36"/>
    <p:sldId id="319" r:id="rId37"/>
    <p:sldId id="292" r:id="rId38"/>
    <p:sldId id="291" r:id="rId39"/>
    <p:sldId id="290" r:id="rId40"/>
    <p:sldId id="287" r:id="rId41"/>
    <p:sldId id="289" r:id="rId42"/>
    <p:sldId id="322" r:id="rId43"/>
    <p:sldId id="288" r:id="rId44"/>
    <p:sldId id="286" r:id="rId45"/>
    <p:sldId id="285" r:id="rId46"/>
    <p:sldId id="284" r:id="rId47"/>
    <p:sldId id="283" r:id="rId48"/>
    <p:sldId id="281" r:id="rId49"/>
    <p:sldId id="280" r:id="rId50"/>
    <p:sldId id="279" r:id="rId51"/>
    <p:sldId id="278" r:id="rId52"/>
    <p:sldId id="277" r:id="rId53"/>
    <p:sldId id="276" r:id="rId54"/>
    <p:sldId id="275" r:id="rId55"/>
    <p:sldId id="274" r:id="rId56"/>
    <p:sldId id="273" r:id="rId57"/>
    <p:sldId id="272" r:id="rId58"/>
    <p:sldId id="271" r:id="rId59"/>
    <p:sldId id="270" r:id="rId60"/>
    <p:sldId id="269" r:id="rId61"/>
    <p:sldId id="268" r:id="rId62"/>
    <p:sldId id="267" r:id="rId63"/>
    <p:sldId id="266" r:id="rId64"/>
    <p:sldId id="265" r:id="rId65"/>
    <p:sldId id="264" r:id="rId66"/>
    <p:sldId id="263" r:id="rId67"/>
    <p:sldId id="262" r:id="rId68"/>
    <p:sldId id="261" r:id="rId69"/>
    <p:sldId id="260" r:id="rId70"/>
    <p:sldId id="326" r:id="rId71"/>
    <p:sldId id="324" r:id="rId72"/>
    <p:sldId id="325" r:id="rId73"/>
    <p:sldId id="259" r:id="rId74"/>
    <p:sldId id="331" r:id="rId75"/>
    <p:sldId id="330" r:id="rId76"/>
    <p:sldId id="329" r:id="rId77"/>
    <p:sldId id="328" r:id="rId78"/>
    <p:sldId id="333" r:id="rId79"/>
    <p:sldId id="337" r:id="rId80"/>
    <p:sldId id="282" r:id="rId81"/>
    <p:sldId id="336" r:id="rId82"/>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4" d="100"/>
          <a:sy n="114" d="100"/>
        </p:scale>
        <p:origin x="414"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presProps" Target="presProps.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tableStyles" Target="tableStyles.xml"/><Relationship Id="rId61" Type="http://schemas.openxmlformats.org/officeDocument/2006/relationships/slide" Target="slides/slide60.xml"/><Relationship Id="rId82" Type="http://schemas.openxmlformats.org/officeDocument/2006/relationships/slide" Target="slides/slide8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8F5038C-4F02-4D3A-BA79-23DAF91AE81B}" type="datetimeFigureOut">
              <a:rPr lang="de-DE" smtClean="0"/>
              <a:t>09.01.2021</a:t>
            </a:fld>
            <a:endParaRPr lang="de-DE"/>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5F3D88F-6E97-490F-B386-21CE6F900463}" type="slidenum">
              <a:rPr lang="de-DE" smtClean="0"/>
              <a:t>‹Nr.›</a:t>
            </a:fld>
            <a:endParaRPr lang="de-DE"/>
          </a:p>
        </p:txBody>
      </p:sp>
    </p:spTree>
    <p:extLst>
      <p:ext uri="{BB962C8B-B14F-4D97-AF65-F5344CB8AC3E}">
        <p14:creationId xmlns:p14="http://schemas.microsoft.com/office/powerpoint/2010/main" val="39210732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D6343E2-3427-4029-A2FF-EFEF380F4C12}"/>
              </a:ext>
            </a:extLst>
          </p:cNvPr>
          <p:cNvSpPr>
            <a:spLocks noGrp="1"/>
          </p:cNvSpPr>
          <p:nvPr>
            <p:ph type="ctrTitle"/>
          </p:nvPr>
        </p:nvSpPr>
        <p:spPr>
          <a:xfrm>
            <a:off x="1524000" y="1122363"/>
            <a:ext cx="9144000" cy="2387600"/>
          </a:xfrm>
        </p:spPr>
        <p:txBody>
          <a:bodyPr anchor="b"/>
          <a:lstStyle>
            <a:lvl1pPr algn="ctr">
              <a:defRPr sz="6000"/>
            </a:lvl1pPr>
          </a:lstStyle>
          <a:p>
            <a:r>
              <a:rPr lang="de-DE"/>
              <a:t>Mastertitelformat bearbeiten</a:t>
            </a:r>
          </a:p>
        </p:txBody>
      </p:sp>
      <p:sp>
        <p:nvSpPr>
          <p:cNvPr id="3" name="Untertitel 2">
            <a:extLst>
              <a:ext uri="{FF2B5EF4-FFF2-40B4-BE49-F238E27FC236}">
                <a16:creationId xmlns:a16="http://schemas.microsoft.com/office/drawing/2014/main" id="{757CC204-DCEB-4BA5-890D-143633D7A4E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p>
        </p:txBody>
      </p:sp>
      <p:sp>
        <p:nvSpPr>
          <p:cNvPr id="4" name="Datumsplatzhalter 3">
            <a:extLst>
              <a:ext uri="{FF2B5EF4-FFF2-40B4-BE49-F238E27FC236}">
                <a16:creationId xmlns:a16="http://schemas.microsoft.com/office/drawing/2014/main" id="{70FA24FE-D685-4499-B237-BA02390902A7}"/>
              </a:ext>
            </a:extLst>
          </p:cNvPr>
          <p:cNvSpPr>
            <a:spLocks noGrp="1"/>
          </p:cNvSpPr>
          <p:nvPr>
            <p:ph type="dt" sz="half" idx="10"/>
          </p:nvPr>
        </p:nvSpPr>
        <p:spPr/>
        <p:txBody>
          <a:bodyPr/>
          <a:lstStyle/>
          <a:p>
            <a:fld id="{A0EEB457-1C18-49BE-B9D2-7603D8178623}" type="datetime1">
              <a:rPr lang="de-DE" smtClean="0"/>
              <a:t>09.01.2021</a:t>
            </a:fld>
            <a:endParaRPr lang="de-DE"/>
          </a:p>
        </p:txBody>
      </p:sp>
      <p:sp>
        <p:nvSpPr>
          <p:cNvPr id="5" name="Fußzeilenplatzhalter 4">
            <a:extLst>
              <a:ext uri="{FF2B5EF4-FFF2-40B4-BE49-F238E27FC236}">
                <a16:creationId xmlns:a16="http://schemas.microsoft.com/office/drawing/2014/main" id="{349D75A3-5CB1-49EC-8E29-67B8D578AB76}"/>
              </a:ext>
            </a:extLst>
          </p:cNvPr>
          <p:cNvSpPr>
            <a:spLocks noGrp="1"/>
          </p:cNvSpPr>
          <p:nvPr>
            <p:ph type="ftr" sz="quarter" idx="11"/>
          </p:nvPr>
        </p:nvSpPr>
        <p:spPr/>
        <p:txBody>
          <a:bodyPr/>
          <a:lstStyle/>
          <a:p>
            <a:r>
              <a:rPr lang="de-DE"/>
              <a:t>copyright Bundesverband Gewaltprävention</a:t>
            </a:r>
          </a:p>
        </p:txBody>
      </p:sp>
      <p:sp>
        <p:nvSpPr>
          <p:cNvPr id="6" name="Foliennummernplatzhalter 5">
            <a:extLst>
              <a:ext uri="{FF2B5EF4-FFF2-40B4-BE49-F238E27FC236}">
                <a16:creationId xmlns:a16="http://schemas.microsoft.com/office/drawing/2014/main" id="{A7479646-3C9F-4C56-BB45-E922E3C265A4}"/>
              </a:ext>
            </a:extLst>
          </p:cNvPr>
          <p:cNvSpPr>
            <a:spLocks noGrp="1"/>
          </p:cNvSpPr>
          <p:nvPr>
            <p:ph type="sldNum" sz="quarter" idx="12"/>
          </p:nvPr>
        </p:nvSpPr>
        <p:spPr/>
        <p:txBody>
          <a:bodyPr/>
          <a:lstStyle/>
          <a:p>
            <a:fld id="{6E040D06-D344-4B8F-A3A3-6A7B1EFAB8CB}" type="slidenum">
              <a:rPr lang="de-DE" smtClean="0"/>
              <a:t>‹Nr.›</a:t>
            </a:fld>
            <a:endParaRPr lang="de-DE"/>
          </a:p>
        </p:txBody>
      </p:sp>
    </p:spTree>
    <p:extLst>
      <p:ext uri="{BB962C8B-B14F-4D97-AF65-F5344CB8AC3E}">
        <p14:creationId xmlns:p14="http://schemas.microsoft.com/office/powerpoint/2010/main" val="24756804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F0B4B38-1199-4E4C-946F-6E7EE5629AAC}"/>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92D70D49-A86D-4B84-96D5-03A66B68CA25}"/>
              </a:ext>
            </a:extLst>
          </p:cNvPr>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C8414802-9D15-4E6C-B227-1783C7B8D901}"/>
              </a:ext>
            </a:extLst>
          </p:cNvPr>
          <p:cNvSpPr>
            <a:spLocks noGrp="1"/>
          </p:cNvSpPr>
          <p:nvPr>
            <p:ph type="dt" sz="half" idx="10"/>
          </p:nvPr>
        </p:nvSpPr>
        <p:spPr/>
        <p:txBody>
          <a:bodyPr/>
          <a:lstStyle/>
          <a:p>
            <a:fld id="{33DFF90D-508F-48D4-9DF9-9BEC6C671369}" type="datetime1">
              <a:rPr lang="de-DE" smtClean="0"/>
              <a:t>09.01.2021</a:t>
            </a:fld>
            <a:endParaRPr lang="de-DE"/>
          </a:p>
        </p:txBody>
      </p:sp>
      <p:sp>
        <p:nvSpPr>
          <p:cNvPr id="5" name="Fußzeilenplatzhalter 4">
            <a:extLst>
              <a:ext uri="{FF2B5EF4-FFF2-40B4-BE49-F238E27FC236}">
                <a16:creationId xmlns:a16="http://schemas.microsoft.com/office/drawing/2014/main" id="{BC4D4468-407D-4CAF-B45C-08BC343E28E5}"/>
              </a:ext>
            </a:extLst>
          </p:cNvPr>
          <p:cNvSpPr>
            <a:spLocks noGrp="1"/>
          </p:cNvSpPr>
          <p:nvPr>
            <p:ph type="ftr" sz="quarter" idx="11"/>
          </p:nvPr>
        </p:nvSpPr>
        <p:spPr/>
        <p:txBody>
          <a:bodyPr/>
          <a:lstStyle/>
          <a:p>
            <a:r>
              <a:rPr lang="de-DE"/>
              <a:t>copyright Bundesverband Gewaltprävention</a:t>
            </a:r>
          </a:p>
        </p:txBody>
      </p:sp>
      <p:sp>
        <p:nvSpPr>
          <p:cNvPr id="6" name="Foliennummernplatzhalter 5">
            <a:extLst>
              <a:ext uri="{FF2B5EF4-FFF2-40B4-BE49-F238E27FC236}">
                <a16:creationId xmlns:a16="http://schemas.microsoft.com/office/drawing/2014/main" id="{4A256375-9298-403D-B077-54E1F646C69B}"/>
              </a:ext>
            </a:extLst>
          </p:cNvPr>
          <p:cNvSpPr>
            <a:spLocks noGrp="1"/>
          </p:cNvSpPr>
          <p:nvPr>
            <p:ph type="sldNum" sz="quarter" idx="12"/>
          </p:nvPr>
        </p:nvSpPr>
        <p:spPr/>
        <p:txBody>
          <a:bodyPr/>
          <a:lstStyle/>
          <a:p>
            <a:fld id="{6E040D06-D344-4B8F-A3A3-6A7B1EFAB8CB}" type="slidenum">
              <a:rPr lang="de-DE" smtClean="0"/>
              <a:t>‹Nr.›</a:t>
            </a:fld>
            <a:endParaRPr lang="de-DE"/>
          </a:p>
        </p:txBody>
      </p:sp>
    </p:spTree>
    <p:extLst>
      <p:ext uri="{BB962C8B-B14F-4D97-AF65-F5344CB8AC3E}">
        <p14:creationId xmlns:p14="http://schemas.microsoft.com/office/powerpoint/2010/main" val="27686279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562B0FA-8E41-4CCE-B731-FA5863648632}"/>
              </a:ext>
            </a:extLst>
          </p:cNvPr>
          <p:cNvSpPr>
            <a:spLocks noGrp="1"/>
          </p:cNvSpPr>
          <p:nvPr>
            <p:ph type="title"/>
          </p:nvPr>
        </p:nvSpPr>
        <p:spPr>
          <a:xfrm>
            <a:off x="831850" y="1709738"/>
            <a:ext cx="10515600" cy="2852737"/>
          </a:xfrm>
        </p:spPr>
        <p:txBody>
          <a:bodyPr anchor="b"/>
          <a:lstStyle>
            <a:lvl1pPr>
              <a:defRPr sz="6000"/>
            </a:lvl1pPr>
          </a:lstStyle>
          <a:p>
            <a:r>
              <a:rPr lang="de-DE"/>
              <a:t>Mastertitelformat bearbeiten</a:t>
            </a:r>
          </a:p>
        </p:txBody>
      </p:sp>
      <p:sp>
        <p:nvSpPr>
          <p:cNvPr id="3" name="Textplatzhalter 2">
            <a:extLst>
              <a:ext uri="{FF2B5EF4-FFF2-40B4-BE49-F238E27FC236}">
                <a16:creationId xmlns:a16="http://schemas.microsoft.com/office/drawing/2014/main" id="{FA254D01-5024-40E3-9BAD-A0532E1C9CF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a:t>Mastertextformat bearbeiten</a:t>
            </a:r>
          </a:p>
        </p:txBody>
      </p:sp>
      <p:sp>
        <p:nvSpPr>
          <p:cNvPr id="4" name="Datumsplatzhalter 3">
            <a:extLst>
              <a:ext uri="{FF2B5EF4-FFF2-40B4-BE49-F238E27FC236}">
                <a16:creationId xmlns:a16="http://schemas.microsoft.com/office/drawing/2014/main" id="{435B2A83-D7A7-4310-ACBE-F1A5B9CC9AE9}"/>
              </a:ext>
            </a:extLst>
          </p:cNvPr>
          <p:cNvSpPr>
            <a:spLocks noGrp="1"/>
          </p:cNvSpPr>
          <p:nvPr>
            <p:ph type="dt" sz="half" idx="10"/>
          </p:nvPr>
        </p:nvSpPr>
        <p:spPr/>
        <p:txBody>
          <a:bodyPr/>
          <a:lstStyle/>
          <a:p>
            <a:fld id="{85DECCA1-1D17-4E12-9429-AC9D4865FEE6}" type="datetime1">
              <a:rPr lang="de-DE" smtClean="0"/>
              <a:t>09.01.2021</a:t>
            </a:fld>
            <a:endParaRPr lang="de-DE"/>
          </a:p>
        </p:txBody>
      </p:sp>
      <p:sp>
        <p:nvSpPr>
          <p:cNvPr id="5" name="Fußzeilenplatzhalter 4">
            <a:extLst>
              <a:ext uri="{FF2B5EF4-FFF2-40B4-BE49-F238E27FC236}">
                <a16:creationId xmlns:a16="http://schemas.microsoft.com/office/drawing/2014/main" id="{3D09A0AC-5AB6-43C9-A2E0-F1E17CA298A6}"/>
              </a:ext>
            </a:extLst>
          </p:cNvPr>
          <p:cNvSpPr>
            <a:spLocks noGrp="1"/>
          </p:cNvSpPr>
          <p:nvPr>
            <p:ph type="ftr" sz="quarter" idx="11"/>
          </p:nvPr>
        </p:nvSpPr>
        <p:spPr/>
        <p:txBody>
          <a:bodyPr/>
          <a:lstStyle/>
          <a:p>
            <a:r>
              <a:rPr lang="de-DE"/>
              <a:t>copyright Bundesverband Gewaltprävention</a:t>
            </a:r>
          </a:p>
        </p:txBody>
      </p:sp>
      <p:sp>
        <p:nvSpPr>
          <p:cNvPr id="6" name="Foliennummernplatzhalter 5">
            <a:extLst>
              <a:ext uri="{FF2B5EF4-FFF2-40B4-BE49-F238E27FC236}">
                <a16:creationId xmlns:a16="http://schemas.microsoft.com/office/drawing/2014/main" id="{EFF13638-6D45-4F60-BF26-D61AE0389B70}"/>
              </a:ext>
            </a:extLst>
          </p:cNvPr>
          <p:cNvSpPr>
            <a:spLocks noGrp="1"/>
          </p:cNvSpPr>
          <p:nvPr>
            <p:ph type="sldNum" sz="quarter" idx="12"/>
          </p:nvPr>
        </p:nvSpPr>
        <p:spPr/>
        <p:txBody>
          <a:bodyPr/>
          <a:lstStyle/>
          <a:p>
            <a:fld id="{6E040D06-D344-4B8F-A3A3-6A7B1EFAB8CB}" type="slidenum">
              <a:rPr lang="de-DE" smtClean="0"/>
              <a:t>‹Nr.›</a:t>
            </a:fld>
            <a:endParaRPr lang="de-DE"/>
          </a:p>
        </p:txBody>
      </p:sp>
    </p:spTree>
    <p:extLst>
      <p:ext uri="{BB962C8B-B14F-4D97-AF65-F5344CB8AC3E}">
        <p14:creationId xmlns:p14="http://schemas.microsoft.com/office/powerpoint/2010/main" val="31855087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483C99F-B404-40F4-B889-D993D7FBDBF3}"/>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1ECCE7E7-8417-4A8B-967E-6F872CDE4E0E}"/>
              </a:ext>
            </a:extLst>
          </p:cNvPr>
          <p:cNvSpPr>
            <a:spLocks noGrp="1"/>
          </p:cNvSpPr>
          <p:nvPr>
            <p:ph sz="half" idx="1"/>
          </p:nvPr>
        </p:nvSpPr>
        <p:spPr>
          <a:xfrm>
            <a:off x="838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a:extLst>
              <a:ext uri="{FF2B5EF4-FFF2-40B4-BE49-F238E27FC236}">
                <a16:creationId xmlns:a16="http://schemas.microsoft.com/office/drawing/2014/main" id="{1670A8AB-9555-4F46-B20F-9DE398EB8BF4}"/>
              </a:ext>
            </a:extLst>
          </p:cNvPr>
          <p:cNvSpPr>
            <a:spLocks noGrp="1"/>
          </p:cNvSpPr>
          <p:nvPr>
            <p:ph sz="half" idx="2"/>
          </p:nvPr>
        </p:nvSpPr>
        <p:spPr>
          <a:xfrm>
            <a:off x="6172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a:extLst>
              <a:ext uri="{FF2B5EF4-FFF2-40B4-BE49-F238E27FC236}">
                <a16:creationId xmlns:a16="http://schemas.microsoft.com/office/drawing/2014/main" id="{F85326EA-2135-4FDD-ACA2-634882F31E0D}"/>
              </a:ext>
            </a:extLst>
          </p:cNvPr>
          <p:cNvSpPr>
            <a:spLocks noGrp="1"/>
          </p:cNvSpPr>
          <p:nvPr>
            <p:ph type="dt" sz="half" idx="10"/>
          </p:nvPr>
        </p:nvSpPr>
        <p:spPr/>
        <p:txBody>
          <a:bodyPr/>
          <a:lstStyle/>
          <a:p>
            <a:fld id="{209163B2-C3EC-490B-AC3E-9A4516EF45EB}" type="datetime1">
              <a:rPr lang="de-DE" smtClean="0"/>
              <a:t>09.01.2021</a:t>
            </a:fld>
            <a:endParaRPr lang="de-DE"/>
          </a:p>
        </p:txBody>
      </p:sp>
      <p:sp>
        <p:nvSpPr>
          <p:cNvPr id="6" name="Fußzeilenplatzhalter 5">
            <a:extLst>
              <a:ext uri="{FF2B5EF4-FFF2-40B4-BE49-F238E27FC236}">
                <a16:creationId xmlns:a16="http://schemas.microsoft.com/office/drawing/2014/main" id="{84712FE3-578E-447A-B451-1078BD755772}"/>
              </a:ext>
            </a:extLst>
          </p:cNvPr>
          <p:cNvSpPr>
            <a:spLocks noGrp="1"/>
          </p:cNvSpPr>
          <p:nvPr>
            <p:ph type="ftr" sz="quarter" idx="11"/>
          </p:nvPr>
        </p:nvSpPr>
        <p:spPr/>
        <p:txBody>
          <a:bodyPr/>
          <a:lstStyle/>
          <a:p>
            <a:r>
              <a:rPr lang="de-DE"/>
              <a:t>copyright Bundesverband Gewaltprävention</a:t>
            </a:r>
          </a:p>
        </p:txBody>
      </p:sp>
      <p:sp>
        <p:nvSpPr>
          <p:cNvPr id="7" name="Foliennummernplatzhalter 6">
            <a:extLst>
              <a:ext uri="{FF2B5EF4-FFF2-40B4-BE49-F238E27FC236}">
                <a16:creationId xmlns:a16="http://schemas.microsoft.com/office/drawing/2014/main" id="{649E8BB3-1277-4938-98CC-A9D9F5ABCF09}"/>
              </a:ext>
            </a:extLst>
          </p:cNvPr>
          <p:cNvSpPr>
            <a:spLocks noGrp="1"/>
          </p:cNvSpPr>
          <p:nvPr>
            <p:ph type="sldNum" sz="quarter" idx="12"/>
          </p:nvPr>
        </p:nvSpPr>
        <p:spPr/>
        <p:txBody>
          <a:bodyPr/>
          <a:lstStyle/>
          <a:p>
            <a:fld id="{6E040D06-D344-4B8F-A3A3-6A7B1EFAB8CB}" type="slidenum">
              <a:rPr lang="de-DE" smtClean="0"/>
              <a:t>‹Nr.›</a:t>
            </a:fld>
            <a:endParaRPr lang="de-DE"/>
          </a:p>
        </p:txBody>
      </p:sp>
    </p:spTree>
    <p:extLst>
      <p:ext uri="{BB962C8B-B14F-4D97-AF65-F5344CB8AC3E}">
        <p14:creationId xmlns:p14="http://schemas.microsoft.com/office/powerpoint/2010/main" val="22972995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A228237-94B6-4EE4-A32C-3FFC54D865DC}"/>
              </a:ext>
            </a:extLst>
          </p:cNvPr>
          <p:cNvSpPr>
            <a:spLocks noGrp="1"/>
          </p:cNvSpPr>
          <p:nvPr>
            <p:ph type="title"/>
          </p:nvPr>
        </p:nvSpPr>
        <p:spPr>
          <a:xfrm>
            <a:off x="839788" y="365125"/>
            <a:ext cx="10515600" cy="1325563"/>
          </a:xfrm>
        </p:spPr>
        <p:txBody>
          <a:bodyPr/>
          <a:lstStyle/>
          <a:p>
            <a:r>
              <a:rPr lang="de-DE"/>
              <a:t>Mastertitelformat bearbeiten</a:t>
            </a:r>
          </a:p>
        </p:txBody>
      </p:sp>
      <p:sp>
        <p:nvSpPr>
          <p:cNvPr id="3" name="Textplatzhalter 2">
            <a:extLst>
              <a:ext uri="{FF2B5EF4-FFF2-40B4-BE49-F238E27FC236}">
                <a16:creationId xmlns:a16="http://schemas.microsoft.com/office/drawing/2014/main" id="{D05E0700-9EDC-4513-8A9F-9F67868EBD4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a:extLst>
              <a:ext uri="{FF2B5EF4-FFF2-40B4-BE49-F238E27FC236}">
                <a16:creationId xmlns:a16="http://schemas.microsoft.com/office/drawing/2014/main" id="{DB332937-8B5F-4CEE-B277-B5F80262E98C}"/>
              </a:ext>
            </a:extLst>
          </p:cNvPr>
          <p:cNvSpPr>
            <a:spLocks noGrp="1"/>
          </p:cNvSpPr>
          <p:nvPr>
            <p:ph sz="half" idx="2"/>
          </p:nvPr>
        </p:nvSpPr>
        <p:spPr>
          <a:xfrm>
            <a:off x="839788" y="2505075"/>
            <a:ext cx="5157787"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a:extLst>
              <a:ext uri="{FF2B5EF4-FFF2-40B4-BE49-F238E27FC236}">
                <a16:creationId xmlns:a16="http://schemas.microsoft.com/office/drawing/2014/main" id="{8D589C7A-FEDA-423A-917F-C23EFF191BE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a:extLst>
              <a:ext uri="{FF2B5EF4-FFF2-40B4-BE49-F238E27FC236}">
                <a16:creationId xmlns:a16="http://schemas.microsoft.com/office/drawing/2014/main" id="{F72DEB0A-1E79-439B-A8CD-565EE07996DC}"/>
              </a:ext>
            </a:extLst>
          </p:cNvPr>
          <p:cNvSpPr>
            <a:spLocks noGrp="1"/>
          </p:cNvSpPr>
          <p:nvPr>
            <p:ph sz="quarter" idx="4"/>
          </p:nvPr>
        </p:nvSpPr>
        <p:spPr>
          <a:xfrm>
            <a:off x="6172200" y="2505075"/>
            <a:ext cx="5183188"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a:extLst>
              <a:ext uri="{FF2B5EF4-FFF2-40B4-BE49-F238E27FC236}">
                <a16:creationId xmlns:a16="http://schemas.microsoft.com/office/drawing/2014/main" id="{20CDCD5B-4FB5-4696-83F9-9709310731BA}"/>
              </a:ext>
            </a:extLst>
          </p:cNvPr>
          <p:cNvSpPr>
            <a:spLocks noGrp="1"/>
          </p:cNvSpPr>
          <p:nvPr>
            <p:ph type="dt" sz="half" idx="10"/>
          </p:nvPr>
        </p:nvSpPr>
        <p:spPr/>
        <p:txBody>
          <a:bodyPr/>
          <a:lstStyle/>
          <a:p>
            <a:fld id="{0B4F55B6-205E-4BDC-804B-343057F33775}" type="datetime1">
              <a:rPr lang="de-DE" smtClean="0"/>
              <a:t>09.01.2021</a:t>
            </a:fld>
            <a:endParaRPr lang="de-DE"/>
          </a:p>
        </p:txBody>
      </p:sp>
      <p:sp>
        <p:nvSpPr>
          <p:cNvPr id="8" name="Fußzeilenplatzhalter 7">
            <a:extLst>
              <a:ext uri="{FF2B5EF4-FFF2-40B4-BE49-F238E27FC236}">
                <a16:creationId xmlns:a16="http://schemas.microsoft.com/office/drawing/2014/main" id="{E62B592E-97E5-44E7-A739-9CA9FA2A1243}"/>
              </a:ext>
            </a:extLst>
          </p:cNvPr>
          <p:cNvSpPr>
            <a:spLocks noGrp="1"/>
          </p:cNvSpPr>
          <p:nvPr>
            <p:ph type="ftr" sz="quarter" idx="11"/>
          </p:nvPr>
        </p:nvSpPr>
        <p:spPr/>
        <p:txBody>
          <a:bodyPr/>
          <a:lstStyle/>
          <a:p>
            <a:r>
              <a:rPr lang="de-DE"/>
              <a:t>copyright Bundesverband Gewaltprävention</a:t>
            </a:r>
          </a:p>
        </p:txBody>
      </p:sp>
      <p:sp>
        <p:nvSpPr>
          <p:cNvPr id="9" name="Foliennummernplatzhalter 8">
            <a:extLst>
              <a:ext uri="{FF2B5EF4-FFF2-40B4-BE49-F238E27FC236}">
                <a16:creationId xmlns:a16="http://schemas.microsoft.com/office/drawing/2014/main" id="{52EA67B0-37CF-448E-B635-5153A52CE9B6}"/>
              </a:ext>
            </a:extLst>
          </p:cNvPr>
          <p:cNvSpPr>
            <a:spLocks noGrp="1"/>
          </p:cNvSpPr>
          <p:nvPr>
            <p:ph type="sldNum" sz="quarter" idx="12"/>
          </p:nvPr>
        </p:nvSpPr>
        <p:spPr/>
        <p:txBody>
          <a:bodyPr/>
          <a:lstStyle/>
          <a:p>
            <a:fld id="{6E040D06-D344-4B8F-A3A3-6A7B1EFAB8CB}" type="slidenum">
              <a:rPr lang="de-DE" smtClean="0"/>
              <a:t>‹Nr.›</a:t>
            </a:fld>
            <a:endParaRPr lang="de-DE"/>
          </a:p>
        </p:txBody>
      </p:sp>
    </p:spTree>
    <p:extLst>
      <p:ext uri="{BB962C8B-B14F-4D97-AF65-F5344CB8AC3E}">
        <p14:creationId xmlns:p14="http://schemas.microsoft.com/office/powerpoint/2010/main" val="30435744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E7387B8-F64D-4138-B17E-BD3528BBDA7A}"/>
              </a:ext>
            </a:extLst>
          </p:cNvPr>
          <p:cNvSpPr>
            <a:spLocks noGrp="1"/>
          </p:cNvSpPr>
          <p:nvPr>
            <p:ph type="title"/>
          </p:nvPr>
        </p:nvSpPr>
        <p:spPr/>
        <p:txBody>
          <a:bodyPr/>
          <a:lstStyle/>
          <a:p>
            <a:r>
              <a:rPr lang="de-DE"/>
              <a:t>Mastertitelformat bearbeiten</a:t>
            </a:r>
          </a:p>
        </p:txBody>
      </p:sp>
      <p:sp>
        <p:nvSpPr>
          <p:cNvPr id="3" name="Datumsplatzhalter 2">
            <a:extLst>
              <a:ext uri="{FF2B5EF4-FFF2-40B4-BE49-F238E27FC236}">
                <a16:creationId xmlns:a16="http://schemas.microsoft.com/office/drawing/2014/main" id="{4452CB04-220B-4EA5-8746-161B0BCA9BA5}"/>
              </a:ext>
            </a:extLst>
          </p:cNvPr>
          <p:cNvSpPr>
            <a:spLocks noGrp="1"/>
          </p:cNvSpPr>
          <p:nvPr>
            <p:ph type="dt" sz="half" idx="10"/>
          </p:nvPr>
        </p:nvSpPr>
        <p:spPr/>
        <p:txBody>
          <a:bodyPr/>
          <a:lstStyle/>
          <a:p>
            <a:fld id="{897DF0D4-F208-4207-8EF7-DC67B45E56E9}" type="datetime1">
              <a:rPr lang="de-DE" smtClean="0"/>
              <a:t>09.01.2021</a:t>
            </a:fld>
            <a:endParaRPr lang="de-DE"/>
          </a:p>
        </p:txBody>
      </p:sp>
      <p:sp>
        <p:nvSpPr>
          <p:cNvPr id="4" name="Fußzeilenplatzhalter 3">
            <a:extLst>
              <a:ext uri="{FF2B5EF4-FFF2-40B4-BE49-F238E27FC236}">
                <a16:creationId xmlns:a16="http://schemas.microsoft.com/office/drawing/2014/main" id="{8FC8F309-236D-41DA-8F7C-CAF544E92732}"/>
              </a:ext>
            </a:extLst>
          </p:cNvPr>
          <p:cNvSpPr>
            <a:spLocks noGrp="1"/>
          </p:cNvSpPr>
          <p:nvPr>
            <p:ph type="ftr" sz="quarter" idx="11"/>
          </p:nvPr>
        </p:nvSpPr>
        <p:spPr/>
        <p:txBody>
          <a:bodyPr/>
          <a:lstStyle/>
          <a:p>
            <a:r>
              <a:rPr lang="de-DE"/>
              <a:t>copyright Bundesverband Gewaltprävention</a:t>
            </a:r>
          </a:p>
        </p:txBody>
      </p:sp>
      <p:sp>
        <p:nvSpPr>
          <p:cNvPr id="5" name="Foliennummernplatzhalter 4">
            <a:extLst>
              <a:ext uri="{FF2B5EF4-FFF2-40B4-BE49-F238E27FC236}">
                <a16:creationId xmlns:a16="http://schemas.microsoft.com/office/drawing/2014/main" id="{F531EB19-8830-4C2D-ACF6-650F6F383220}"/>
              </a:ext>
            </a:extLst>
          </p:cNvPr>
          <p:cNvSpPr>
            <a:spLocks noGrp="1"/>
          </p:cNvSpPr>
          <p:nvPr>
            <p:ph type="sldNum" sz="quarter" idx="12"/>
          </p:nvPr>
        </p:nvSpPr>
        <p:spPr/>
        <p:txBody>
          <a:bodyPr/>
          <a:lstStyle/>
          <a:p>
            <a:fld id="{6E040D06-D344-4B8F-A3A3-6A7B1EFAB8CB}" type="slidenum">
              <a:rPr lang="de-DE" smtClean="0"/>
              <a:t>‹Nr.›</a:t>
            </a:fld>
            <a:endParaRPr lang="de-DE"/>
          </a:p>
        </p:txBody>
      </p:sp>
    </p:spTree>
    <p:extLst>
      <p:ext uri="{BB962C8B-B14F-4D97-AF65-F5344CB8AC3E}">
        <p14:creationId xmlns:p14="http://schemas.microsoft.com/office/powerpoint/2010/main" val="9266058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708DC791-4228-4982-B06D-8DAA33852AF8}"/>
              </a:ext>
            </a:extLst>
          </p:cNvPr>
          <p:cNvSpPr>
            <a:spLocks noGrp="1"/>
          </p:cNvSpPr>
          <p:nvPr>
            <p:ph type="dt" sz="half" idx="10"/>
          </p:nvPr>
        </p:nvSpPr>
        <p:spPr/>
        <p:txBody>
          <a:bodyPr/>
          <a:lstStyle/>
          <a:p>
            <a:fld id="{85682C9A-536E-41A7-8A2A-CA6571D9ED4F}" type="datetime1">
              <a:rPr lang="de-DE" smtClean="0"/>
              <a:t>09.01.2021</a:t>
            </a:fld>
            <a:endParaRPr lang="de-DE"/>
          </a:p>
        </p:txBody>
      </p:sp>
      <p:sp>
        <p:nvSpPr>
          <p:cNvPr id="3" name="Fußzeilenplatzhalter 2">
            <a:extLst>
              <a:ext uri="{FF2B5EF4-FFF2-40B4-BE49-F238E27FC236}">
                <a16:creationId xmlns:a16="http://schemas.microsoft.com/office/drawing/2014/main" id="{9C491B18-41EF-4044-B4B8-55767EFE4596}"/>
              </a:ext>
            </a:extLst>
          </p:cNvPr>
          <p:cNvSpPr>
            <a:spLocks noGrp="1"/>
          </p:cNvSpPr>
          <p:nvPr>
            <p:ph type="ftr" sz="quarter" idx="11"/>
          </p:nvPr>
        </p:nvSpPr>
        <p:spPr/>
        <p:txBody>
          <a:bodyPr/>
          <a:lstStyle/>
          <a:p>
            <a:r>
              <a:rPr lang="de-DE"/>
              <a:t>copyright Bundesverband Gewaltprävention</a:t>
            </a:r>
          </a:p>
        </p:txBody>
      </p:sp>
      <p:sp>
        <p:nvSpPr>
          <p:cNvPr id="4" name="Foliennummernplatzhalter 3">
            <a:extLst>
              <a:ext uri="{FF2B5EF4-FFF2-40B4-BE49-F238E27FC236}">
                <a16:creationId xmlns:a16="http://schemas.microsoft.com/office/drawing/2014/main" id="{4E745A74-5162-467E-994F-8EC0C3E55B38}"/>
              </a:ext>
            </a:extLst>
          </p:cNvPr>
          <p:cNvSpPr>
            <a:spLocks noGrp="1"/>
          </p:cNvSpPr>
          <p:nvPr>
            <p:ph type="sldNum" sz="quarter" idx="12"/>
          </p:nvPr>
        </p:nvSpPr>
        <p:spPr/>
        <p:txBody>
          <a:bodyPr/>
          <a:lstStyle/>
          <a:p>
            <a:fld id="{6E040D06-D344-4B8F-A3A3-6A7B1EFAB8CB}" type="slidenum">
              <a:rPr lang="de-DE" smtClean="0"/>
              <a:t>‹Nr.›</a:t>
            </a:fld>
            <a:endParaRPr lang="de-DE"/>
          </a:p>
        </p:txBody>
      </p:sp>
    </p:spTree>
    <p:extLst>
      <p:ext uri="{BB962C8B-B14F-4D97-AF65-F5344CB8AC3E}">
        <p14:creationId xmlns:p14="http://schemas.microsoft.com/office/powerpoint/2010/main" val="4978578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CC4BCF9-1493-4D1B-959B-3C0B48E5197B}"/>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Inhaltsplatzhalter 2">
            <a:extLst>
              <a:ext uri="{FF2B5EF4-FFF2-40B4-BE49-F238E27FC236}">
                <a16:creationId xmlns:a16="http://schemas.microsoft.com/office/drawing/2014/main" id="{D9284822-FD85-4EF7-A9DB-7454EA9DA92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a:extLst>
              <a:ext uri="{FF2B5EF4-FFF2-40B4-BE49-F238E27FC236}">
                <a16:creationId xmlns:a16="http://schemas.microsoft.com/office/drawing/2014/main" id="{5C6A1D0C-2EDC-47F6-9DC7-0E869FD51F0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2331CA75-E20A-4066-BCA8-E20197D57C3F}"/>
              </a:ext>
            </a:extLst>
          </p:cNvPr>
          <p:cNvSpPr>
            <a:spLocks noGrp="1"/>
          </p:cNvSpPr>
          <p:nvPr>
            <p:ph type="dt" sz="half" idx="10"/>
          </p:nvPr>
        </p:nvSpPr>
        <p:spPr/>
        <p:txBody>
          <a:bodyPr/>
          <a:lstStyle/>
          <a:p>
            <a:fld id="{5F5E30BB-82DF-47AD-AC40-7E9CD6454C88}" type="datetime1">
              <a:rPr lang="de-DE" smtClean="0"/>
              <a:t>09.01.2021</a:t>
            </a:fld>
            <a:endParaRPr lang="de-DE"/>
          </a:p>
        </p:txBody>
      </p:sp>
      <p:sp>
        <p:nvSpPr>
          <p:cNvPr id="6" name="Fußzeilenplatzhalter 5">
            <a:extLst>
              <a:ext uri="{FF2B5EF4-FFF2-40B4-BE49-F238E27FC236}">
                <a16:creationId xmlns:a16="http://schemas.microsoft.com/office/drawing/2014/main" id="{6795291A-6A54-4886-999C-692D6135244C}"/>
              </a:ext>
            </a:extLst>
          </p:cNvPr>
          <p:cNvSpPr>
            <a:spLocks noGrp="1"/>
          </p:cNvSpPr>
          <p:nvPr>
            <p:ph type="ftr" sz="quarter" idx="11"/>
          </p:nvPr>
        </p:nvSpPr>
        <p:spPr/>
        <p:txBody>
          <a:bodyPr/>
          <a:lstStyle/>
          <a:p>
            <a:r>
              <a:rPr lang="de-DE"/>
              <a:t>copyright Bundesverband Gewaltprävention</a:t>
            </a:r>
          </a:p>
        </p:txBody>
      </p:sp>
      <p:sp>
        <p:nvSpPr>
          <p:cNvPr id="7" name="Foliennummernplatzhalter 6">
            <a:extLst>
              <a:ext uri="{FF2B5EF4-FFF2-40B4-BE49-F238E27FC236}">
                <a16:creationId xmlns:a16="http://schemas.microsoft.com/office/drawing/2014/main" id="{C9811535-044C-4BC5-AF5A-3949CEAE3AD2}"/>
              </a:ext>
            </a:extLst>
          </p:cNvPr>
          <p:cNvSpPr>
            <a:spLocks noGrp="1"/>
          </p:cNvSpPr>
          <p:nvPr>
            <p:ph type="sldNum" sz="quarter" idx="12"/>
          </p:nvPr>
        </p:nvSpPr>
        <p:spPr/>
        <p:txBody>
          <a:bodyPr/>
          <a:lstStyle/>
          <a:p>
            <a:fld id="{6E040D06-D344-4B8F-A3A3-6A7B1EFAB8CB}" type="slidenum">
              <a:rPr lang="de-DE" smtClean="0"/>
              <a:t>‹Nr.›</a:t>
            </a:fld>
            <a:endParaRPr lang="de-DE"/>
          </a:p>
        </p:txBody>
      </p:sp>
    </p:spTree>
    <p:extLst>
      <p:ext uri="{BB962C8B-B14F-4D97-AF65-F5344CB8AC3E}">
        <p14:creationId xmlns:p14="http://schemas.microsoft.com/office/powerpoint/2010/main" val="17175050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E0B3F2D-07FA-4B85-9F4E-F3A57B8E22E4}"/>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Bildplatzhalter 2">
            <a:extLst>
              <a:ext uri="{FF2B5EF4-FFF2-40B4-BE49-F238E27FC236}">
                <a16:creationId xmlns:a16="http://schemas.microsoft.com/office/drawing/2014/main" id="{38F91418-5E7E-41E6-AACE-C9DF656A0FD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a:extLst>
              <a:ext uri="{FF2B5EF4-FFF2-40B4-BE49-F238E27FC236}">
                <a16:creationId xmlns:a16="http://schemas.microsoft.com/office/drawing/2014/main" id="{AAF7E6B0-023A-43CE-A086-342F56F8595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1BC88C29-A660-4C01-A8F6-FE05288248BD}"/>
              </a:ext>
            </a:extLst>
          </p:cNvPr>
          <p:cNvSpPr>
            <a:spLocks noGrp="1"/>
          </p:cNvSpPr>
          <p:nvPr>
            <p:ph type="dt" sz="half" idx="10"/>
          </p:nvPr>
        </p:nvSpPr>
        <p:spPr/>
        <p:txBody>
          <a:bodyPr/>
          <a:lstStyle/>
          <a:p>
            <a:fld id="{D6FCF5E3-ABB2-45C1-A7EE-E6D058005490}" type="datetime1">
              <a:rPr lang="de-DE" smtClean="0"/>
              <a:t>09.01.2021</a:t>
            </a:fld>
            <a:endParaRPr lang="de-DE"/>
          </a:p>
        </p:txBody>
      </p:sp>
      <p:sp>
        <p:nvSpPr>
          <p:cNvPr id="6" name="Fußzeilenplatzhalter 5">
            <a:extLst>
              <a:ext uri="{FF2B5EF4-FFF2-40B4-BE49-F238E27FC236}">
                <a16:creationId xmlns:a16="http://schemas.microsoft.com/office/drawing/2014/main" id="{957368B1-9EAF-4991-A4E4-754742265B88}"/>
              </a:ext>
            </a:extLst>
          </p:cNvPr>
          <p:cNvSpPr>
            <a:spLocks noGrp="1"/>
          </p:cNvSpPr>
          <p:nvPr>
            <p:ph type="ftr" sz="quarter" idx="11"/>
          </p:nvPr>
        </p:nvSpPr>
        <p:spPr/>
        <p:txBody>
          <a:bodyPr/>
          <a:lstStyle/>
          <a:p>
            <a:r>
              <a:rPr lang="de-DE"/>
              <a:t>copyright Bundesverband Gewaltprävention</a:t>
            </a:r>
          </a:p>
        </p:txBody>
      </p:sp>
      <p:sp>
        <p:nvSpPr>
          <p:cNvPr id="7" name="Foliennummernplatzhalter 6">
            <a:extLst>
              <a:ext uri="{FF2B5EF4-FFF2-40B4-BE49-F238E27FC236}">
                <a16:creationId xmlns:a16="http://schemas.microsoft.com/office/drawing/2014/main" id="{29D6EB3D-5A26-4757-A009-11005518B890}"/>
              </a:ext>
            </a:extLst>
          </p:cNvPr>
          <p:cNvSpPr>
            <a:spLocks noGrp="1"/>
          </p:cNvSpPr>
          <p:nvPr>
            <p:ph type="sldNum" sz="quarter" idx="12"/>
          </p:nvPr>
        </p:nvSpPr>
        <p:spPr/>
        <p:txBody>
          <a:bodyPr/>
          <a:lstStyle/>
          <a:p>
            <a:fld id="{6E040D06-D344-4B8F-A3A3-6A7B1EFAB8CB}" type="slidenum">
              <a:rPr lang="de-DE" smtClean="0"/>
              <a:t>‹Nr.›</a:t>
            </a:fld>
            <a:endParaRPr lang="de-DE"/>
          </a:p>
        </p:txBody>
      </p:sp>
    </p:spTree>
    <p:extLst>
      <p:ext uri="{BB962C8B-B14F-4D97-AF65-F5344CB8AC3E}">
        <p14:creationId xmlns:p14="http://schemas.microsoft.com/office/powerpoint/2010/main" val="9713825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F916F1B-D305-4182-B35D-E6718988EC54}"/>
              </a:ext>
            </a:extLst>
          </p:cNvPr>
          <p:cNvSpPr>
            <a:spLocks noGrp="1"/>
          </p:cNvSpPr>
          <p:nvPr>
            <p:ph type="title"/>
          </p:nvPr>
        </p:nvSpPr>
        <p:spPr/>
        <p:txBody>
          <a:bodyPr/>
          <a:lstStyle/>
          <a:p>
            <a:r>
              <a:rPr lang="de-DE"/>
              <a:t>Mastertitelformat bearbeiten</a:t>
            </a:r>
          </a:p>
        </p:txBody>
      </p:sp>
      <p:sp>
        <p:nvSpPr>
          <p:cNvPr id="3" name="Vertikaler Textplatzhalter 2">
            <a:extLst>
              <a:ext uri="{FF2B5EF4-FFF2-40B4-BE49-F238E27FC236}">
                <a16:creationId xmlns:a16="http://schemas.microsoft.com/office/drawing/2014/main" id="{4834017A-34BE-436F-8709-C029BC28E21D}"/>
              </a:ext>
            </a:extLst>
          </p:cNvPr>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CCE1799A-958E-4ABF-8F72-223792923931}"/>
              </a:ext>
            </a:extLst>
          </p:cNvPr>
          <p:cNvSpPr>
            <a:spLocks noGrp="1"/>
          </p:cNvSpPr>
          <p:nvPr>
            <p:ph type="dt" sz="half" idx="10"/>
          </p:nvPr>
        </p:nvSpPr>
        <p:spPr/>
        <p:txBody>
          <a:bodyPr/>
          <a:lstStyle/>
          <a:p>
            <a:fld id="{B7D3C06E-2C6C-4B8C-8867-97199ECC2707}" type="datetime1">
              <a:rPr lang="de-DE" smtClean="0"/>
              <a:t>09.01.2021</a:t>
            </a:fld>
            <a:endParaRPr lang="de-DE"/>
          </a:p>
        </p:txBody>
      </p:sp>
      <p:sp>
        <p:nvSpPr>
          <p:cNvPr id="5" name="Fußzeilenplatzhalter 4">
            <a:extLst>
              <a:ext uri="{FF2B5EF4-FFF2-40B4-BE49-F238E27FC236}">
                <a16:creationId xmlns:a16="http://schemas.microsoft.com/office/drawing/2014/main" id="{E7069829-2812-4906-8A17-7D848114A173}"/>
              </a:ext>
            </a:extLst>
          </p:cNvPr>
          <p:cNvSpPr>
            <a:spLocks noGrp="1"/>
          </p:cNvSpPr>
          <p:nvPr>
            <p:ph type="ftr" sz="quarter" idx="11"/>
          </p:nvPr>
        </p:nvSpPr>
        <p:spPr/>
        <p:txBody>
          <a:bodyPr/>
          <a:lstStyle/>
          <a:p>
            <a:r>
              <a:rPr lang="de-DE"/>
              <a:t>copyright Bundesverband Gewaltprävention</a:t>
            </a:r>
          </a:p>
        </p:txBody>
      </p:sp>
      <p:sp>
        <p:nvSpPr>
          <p:cNvPr id="6" name="Foliennummernplatzhalter 5">
            <a:extLst>
              <a:ext uri="{FF2B5EF4-FFF2-40B4-BE49-F238E27FC236}">
                <a16:creationId xmlns:a16="http://schemas.microsoft.com/office/drawing/2014/main" id="{49F58D13-5912-424F-9CFB-6AB0BFE0BBDD}"/>
              </a:ext>
            </a:extLst>
          </p:cNvPr>
          <p:cNvSpPr>
            <a:spLocks noGrp="1"/>
          </p:cNvSpPr>
          <p:nvPr>
            <p:ph type="sldNum" sz="quarter" idx="12"/>
          </p:nvPr>
        </p:nvSpPr>
        <p:spPr/>
        <p:txBody>
          <a:bodyPr/>
          <a:lstStyle/>
          <a:p>
            <a:fld id="{6E040D06-D344-4B8F-A3A3-6A7B1EFAB8CB}" type="slidenum">
              <a:rPr lang="de-DE" smtClean="0"/>
              <a:t>‹Nr.›</a:t>
            </a:fld>
            <a:endParaRPr lang="de-DE"/>
          </a:p>
        </p:txBody>
      </p:sp>
    </p:spTree>
    <p:extLst>
      <p:ext uri="{BB962C8B-B14F-4D97-AF65-F5344CB8AC3E}">
        <p14:creationId xmlns:p14="http://schemas.microsoft.com/office/powerpoint/2010/main" val="3168059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a:extLst>
              <a:ext uri="{FF2B5EF4-FFF2-40B4-BE49-F238E27FC236}">
                <a16:creationId xmlns:a16="http://schemas.microsoft.com/office/drawing/2014/main" id="{4A16ECEE-09C3-41D5-8DAB-743FFA408DE4}"/>
              </a:ext>
            </a:extLst>
          </p:cNvPr>
          <p:cNvSpPr>
            <a:spLocks noGrp="1"/>
          </p:cNvSpPr>
          <p:nvPr>
            <p:ph type="title" orient="vert"/>
          </p:nvPr>
        </p:nvSpPr>
        <p:spPr>
          <a:xfrm>
            <a:off x="8724900" y="365125"/>
            <a:ext cx="2628900" cy="5811838"/>
          </a:xfrm>
        </p:spPr>
        <p:txBody>
          <a:bodyPr vert="eaVert"/>
          <a:lstStyle/>
          <a:p>
            <a:r>
              <a:rPr lang="de-DE"/>
              <a:t>Mastertitelformat bearbeiten</a:t>
            </a:r>
          </a:p>
        </p:txBody>
      </p:sp>
      <p:sp>
        <p:nvSpPr>
          <p:cNvPr id="3" name="Vertikaler Textplatzhalter 2">
            <a:extLst>
              <a:ext uri="{FF2B5EF4-FFF2-40B4-BE49-F238E27FC236}">
                <a16:creationId xmlns:a16="http://schemas.microsoft.com/office/drawing/2014/main" id="{43119736-A4A2-4F43-BD60-D7BE1643D705}"/>
              </a:ext>
            </a:extLst>
          </p:cNvPr>
          <p:cNvSpPr>
            <a:spLocks noGrp="1"/>
          </p:cNvSpPr>
          <p:nvPr>
            <p:ph type="body" orient="vert" idx="1"/>
          </p:nvPr>
        </p:nvSpPr>
        <p:spPr>
          <a:xfrm>
            <a:off x="838200" y="365125"/>
            <a:ext cx="7734300" cy="5811838"/>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1BD2ED6F-F27D-4EB3-A64D-E5248D08C428}"/>
              </a:ext>
            </a:extLst>
          </p:cNvPr>
          <p:cNvSpPr>
            <a:spLocks noGrp="1"/>
          </p:cNvSpPr>
          <p:nvPr>
            <p:ph type="dt" sz="half" idx="10"/>
          </p:nvPr>
        </p:nvSpPr>
        <p:spPr/>
        <p:txBody>
          <a:bodyPr/>
          <a:lstStyle/>
          <a:p>
            <a:fld id="{DF0FC711-64C6-4986-AE67-51D7FAE84CB3}" type="datetime1">
              <a:rPr lang="de-DE" smtClean="0"/>
              <a:t>09.01.2021</a:t>
            </a:fld>
            <a:endParaRPr lang="de-DE"/>
          </a:p>
        </p:txBody>
      </p:sp>
      <p:sp>
        <p:nvSpPr>
          <p:cNvPr id="5" name="Fußzeilenplatzhalter 4">
            <a:extLst>
              <a:ext uri="{FF2B5EF4-FFF2-40B4-BE49-F238E27FC236}">
                <a16:creationId xmlns:a16="http://schemas.microsoft.com/office/drawing/2014/main" id="{A01E856F-F684-47B2-88F2-629F219905DE}"/>
              </a:ext>
            </a:extLst>
          </p:cNvPr>
          <p:cNvSpPr>
            <a:spLocks noGrp="1"/>
          </p:cNvSpPr>
          <p:nvPr>
            <p:ph type="ftr" sz="quarter" idx="11"/>
          </p:nvPr>
        </p:nvSpPr>
        <p:spPr/>
        <p:txBody>
          <a:bodyPr/>
          <a:lstStyle/>
          <a:p>
            <a:r>
              <a:rPr lang="de-DE"/>
              <a:t>copyright Bundesverband Gewaltprävention</a:t>
            </a:r>
          </a:p>
        </p:txBody>
      </p:sp>
      <p:sp>
        <p:nvSpPr>
          <p:cNvPr id="6" name="Foliennummernplatzhalter 5">
            <a:extLst>
              <a:ext uri="{FF2B5EF4-FFF2-40B4-BE49-F238E27FC236}">
                <a16:creationId xmlns:a16="http://schemas.microsoft.com/office/drawing/2014/main" id="{793788E8-07F6-42EF-BD33-939CE8B635AB}"/>
              </a:ext>
            </a:extLst>
          </p:cNvPr>
          <p:cNvSpPr>
            <a:spLocks noGrp="1"/>
          </p:cNvSpPr>
          <p:nvPr>
            <p:ph type="sldNum" sz="quarter" idx="12"/>
          </p:nvPr>
        </p:nvSpPr>
        <p:spPr/>
        <p:txBody>
          <a:bodyPr/>
          <a:lstStyle/>
          <a:p>
            <a:fld id="{6E040D06-D344-4B8F-A3A3-6A7B1EFAB8CB}" type="slidenum">
              <a:rPr lang="de-DE" smtClean="0"/>
              <a:t>‹Nr.›</a:t>
            </a:fld>
            <a:endParaRPr lang="de-DE"/>
          </a:p>
        </p:txBody>
      </p:sp>
    </p:spTree>
    <p:extLst>
      <p:ext uri="{BB962C8B-B14F-4D97-AF65-F5344CB8AC3E}">
        <p14:creationId xmlns:p14="http://schemas.microsoft.com/office/powerpoint/2010/main" val="11616657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D61E937F-2B3F-4EE6-B2AD-D93BA6657C3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a:t>Mastertitelformat bearbeiten</a:t>
            </a:r>
          </a:p>
        </p:txBody>
      </p:sp>
      <p:sp>
        <p:nvSpPr>
          <p:cNvPr id="3" name="Textplatzhalter 2">
            <a:extLst>
              <a:ext uri="{FF2B5EF4-FFF2-40B4-BE49-F238E27FC236}">
                <a16:creationId xmlns:a16="http://schemas.microsoft.com/office/drawing/2014/main" id="{88992849-8101-481B-B132-59FBB24B03B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CC03F6E7-760E-4EB3-AC11-80291DD3890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1B571-50A8-4C7B-9AFF-F394EFAE14CD}" type="datetime1">
              <a:rPr lang="de-DE" smtClean="0"/>
              <a:t>09.01.2021</a:t>
            </a:fld>
            <a:endParaRPr lang="de-DE"/>
          </a:p>
        </p:txBody>
      </p:sp>
      <p:sp>
        <p:nvSpPr>
          <p:cNvPr id="5" name="Fußzeilenplatzhalter 4">
            <a:extLst>
              <a:ext uri="{FF2B5EF4-FFF2-40B4-BE49-F238E27FC236}">
                <a16:creationId xmlns:a16="http://schemas.microsoft.com/office/drawing/2014/main" id="{6D483C69-22AB-4472-9AB0-8859BF3EA52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de-DE"/>
              <a:t>copyright Bundesverband Gewaltprävention</a:t>
            </a:r>
          </a:p>
        </p:txBody>
      </p:sp>
      <p:sp>
        <p:nvSpPr>
          <p:cNvPr id="6" name="Foliennummernplatzhalter 5">
            <a:extLst>
              <a:ext uri="{FF2B5EF4-FFF2-40B4-BE49-F238E27FC236}">
                <a16:creationId xmlns:a16="http://schemas.microsoft.com/office/drawing/2014/main" id="{93F4E54B-74E5-4FB2-B684-7F96924794F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E040D06-D344-4B8F-A3A3-6A7B1EFAB8CB}" type="slidenum">
              <a:rPr lang="de-DE" smtClean="0"/>
              <a:t>‹Nr.›</a:t>
            </a:fld>
            <a:endParaRPr lang="de-DE"/>
          </a:p>
        </p:txBody>
      </p:sp>
    </p:spTree>
    <p:extLst>
      <p:ext uri="{BB962C8B-B14F-4D97-AF65-F5344CB8AC3E}">
        <p14:creationId xmlns:p14="http://schemas.microsoft.com/office/powerpoint/2010/main" val="219152095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hyperlink" Target="http://m.bild.de/politik/inland/kriminalstatistik/interview-kriminalstatistik-mehr-gewalt-gegen-kinder-36316704,variante=S.bildMobile.html" TargetMode="Externa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image" Target="../media/image18.emf"/><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jp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8" Type="http://schemas.openxmlformats.org/officeDocument/2006/relationships/image" Target="../media/image29.JPG"/><Relationship Id="rId3" Type="http://schemas.openxmlformats.org/officeDocument/2006/relationships/image" Target="../media/image24.emf"/><Relationship Id="rId7" Type="http://schemas.openxmlformats.org/officeDocument/2006/relationships/image" Target="../media/image28.jpg"/><Relationship Id="rId2" Type="http://schemas.openxmlformats.org/officeDocument/2006/relationships/image" Target="../media/image23.png"/><Relationship Id="rId1" Type="http://schemas.openxmlformats.org/officeDocument/2006/relationships/slideLayout" Target="../slideLayouts/slideLayout1.xml"/><Relationship Id="rId6" Type="http://schemas.openxmlformats.org/officeDocument/2006/relationships/image" Target="../media/image27.JPG"/><Relationship Id="rId5" Type="http://schemas.openxmlformats.org/officeDocument/2006/relationships/image" Target="../media/image26.JPG"/><Relationship Id="rId4" Type="http://schemas.openxmlformats.org/officeDocument/2006/relationships/image" Target="../media/image25.JPG"/></Relationships>
</file>

<file path=ppt/slides/_rels/slide2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hyperlink" Target="https://www.dsj.de/fileadmin/user_upload/Handlungsfelder/Praevention_Intervention/sexualisierte_Gewalt/SafeSport-Ergebnisbericht_23.11.2016-Final.pdf" TargetMode="External"/><Relationship Id="rId1" Type="http://schemas.openxmlformats.org/officeDocument/2006/relationships/slideLayout" Target="../slideLayouts/slideLayout1.xml"/><Relationship Id="rId5" Type="http://schemas.openxmlformats.org/officeDocument/2006/relationships/image" Target="../media/image32.png"/><Relationship Id="rId4" Type="http://schemas.openxmlformats.org/officeDocument/2006/relationships/image" Target="../media/image31.png"/></Relationships>
</file>

<file path=ppt/slides/_rels/slide23.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image" Target="../media/image33.png"/><Relationship Id="rId1" Type="http://schemas.openxmlformats.org/officeDocument/2006/relationships/slideLayout" Target="../slideLayouts/slideLayout1.xml"/><Relationship Id="rId4" Type="http://schemas.openxmlformats.org/officeDocument/2006/relationships/image" Target="../media/image35.jpg"/></Relationships>
</file>

<file path=ppt/slides/_rels/slide24.xml.rels><?xml version="1.0" encoding="UTF-8" standalone="yes"?>
<Relationships xmlns="http://schemas.openxmlformats.org/package/2006/relationships"><Relationship Id="rId2" Type="http://schemas.openxmlformats.org/officeDocument/2006/relationships/image" Target="../media/image36.JP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37.jp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38.jp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39.jp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40.JP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1.xml"/><Relationship Id="rId4" Type="http://schemas.openxmlformats.org/officeDocument/2006/relationships/image" Target="../media/image43.jpeg"/></Relationships>
</file>

<file path=ppt/slides/_rels/slide30.xml.rels><?xml version="1.0" encoding="UTF-8" standalone="yes"?>
<Relationships xmlns="http://schemas.openxmlformats.org/package/2006/relationships"><Relationship Id="rId2" Type="http://schemas.openxmlformats.org/officeDocument/2006/relationships/image" Target="../media/image44.JP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image" Target="../media/image45.JP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image" Target="../media/image46.JP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image" Target="../media/image47.jpe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image" Target="../media/image49.JP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image" Target="../media/image50.JP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image" Target="../media/image52.JP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image" Target="../media/image53.JP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image" Target="../media/image56.emf"/><Relationship Id="rId2" Type="http://schemas.openxmlformats.org/officeDocument/2006/relationships/image" Target="../media/image55.emf"/><Relationship Id="rId1" Type="http://schemas.openxmlformats.org/officeDocument/2006/relationships/slideLayout" Target="../slideLayouts/slideLayout1.xml"/><Relationship Id="rId4" Type="http://schemas.openxmlformats.org/officeDocument/2006/relationships/image" Target="../media/image57.emf"/></Relationships>
</file>

<file path=ppt/slides/_rels/slide41.xml.rels><?xml version="1.0" encoding="UTF-8" standalone="yes"?>
<Relationships xmlns="http://schemas.openxmlformats.org/package/2006/relationships"><Relationship Id="rId3" Type="http://schemas.openxmlformats.org/officeDocument/2006/relationships/image" Target="../media/image59.emf"/><Relationship Id="rId2" Type="http://schemas.openxmlformats.org/officeDocument/2006/relationships/image" Target="../media/image58.emf"/><Relationship Id="rId1" Type="http://schemas.openxmlformats.org/officeDocument/2006/relationships/slideLayout" Target="../slideLayouts/slideLayout1.xml"/><Relationship Id="rId4" Type="http://schemas.openxmlformats.org/officeDocument/2006/relationships/image" Target="../media/image60.emf"/></Relationships>
</file>

<file path=ppt/slides/_rels/slide42.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image" Target="../media/image62.jpg"/><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2" Type="http://schemas.openxmlformats.org/officeDocument/2006/relationships/image" Target="../media/image65.jpg"/><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67.png"/><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image" Target="../media/image69.png"/><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71.JPG"/><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2" Type="http://schemas.openxmlformats.org/officeDocument/2006/relationships/image" Target="../media/image73.JPG"/><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3" Type="http://schemas.openxmlformats.org/officeDocument/2006/relationships/image" Target="../media/image75.emf"/><Relationship Id="rId2" Type="http://schemas.openxmlformats.org/officeDocument/2006/relationships/image" Target="../media/image74.png"/><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3" Type="http://schemas.openxmlformats.org/officeDocument/2006/relationships/image" Target="../media/image77.emf"/><Relationship Id="rId2" Type="http://schemas.openxmlformats.org/officeDocument/2006/relationships/image" Target="../media/image76.png"/><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image" Target="../media/image78.png"/><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image" Target="../media/image80.JPG"/><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2" Type="http://schemas.openxmlformats.org/officeDocument/2006/relationships/image" Target="../media/image82.png"/><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image" Target="../media/image83.png"/><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image" Target="../media/image85.png"/><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2" Type="http://schemas.openxmlformats.org/officeDocument/2006/relationships/image" Target="../media/image87.JPG"/><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3" Type="http://schemas.openxmlformats.org/officeDocument/2006/relationships/image" Target="../media/image89.emf"/><Relationship Id="rId2" Type="http://schemas.openxmlformats.org/officeDocument/2006/relationships/image" Target="../media/image88.emf"/><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image" Target="../media/image90.png"/><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2" Type="http://schemas.openxmlformats.org/officeDocument/2006/relationships/image" Target="../media/image92.png"/><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2" Type="http://schemas.openxmlformats.org/officeDocument/2006/relationships/image" Target="../media/image93.png"/><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2" Type="http://schemas.openxmlformats.org/officeDocument/2006/relationships/image" Target="../media/image94.JPG"/><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2" Type="http://schemas.openxmlformats.org/officeDocument/2006/relationships/image" Target="../media/image95.png"/><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2" Type="http://schemas.openxmlformats.org/officeDocument/2006/relationships/image" Target="../media/image96.png"/><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2" Type="http://schemas.openxmlformats.org/officeDocument/2006/relationships/image" Target="../media/image97.png"/><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2" Type="http://schemas.openxmlformats.org/officeDocument/2006/relationships/image" Target="../media/image98.png"/><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image" Target="../media/image99.jpg"/><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3" Type="http://schemas.openxmlformats.org/officeDocument/2006/relationships/image" Target="../media/image102.jpg"/><Relationship Id="rId2" Type="http://schemas.openxmlformats.org/officeDocument/2006/relationships/image" Target="../media/image101.png"/><Relationship Id="rId1" Type="http://schemas.openxmlformats.org/officeDocument/2006/relationships/slideLayout" Target="../slideLayouts/slideLayout1.xml"/><Relationship Id="rId4" Type="http://schemas.openxmlformats.org/officeDocument/2006/relationships/image" Target="../media/image103.png"/></Relationships>
</file>

<file path=ppt/slides/_rels/slide70.xml.rels><?xml version="1.0" encoding="UTF-8" standalone="yes"?>
<Relationships xmlns="http://schemas.openxmlformats.org/package/2006/relationships"><Relationship Id="rId2" Type="http://schemas.openxmlformats.org/officeDocument/2006/relationships/image" Target="../media/image104.jpg"/><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2" Type="http://schemas.openxmlformats.org/officeDocument/2006/relationships/image" Target="../media/image105.png"/><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2" Type="http://schemas.openxmlformats.org/officeDocument/2006/relationships/image" Target="../media/image106.png"/><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3" Type="http://schemas.openxmlformats.org/officeDocument/2006/relationships/image" Target="../media/image108.jpg"/><Relationship Id="rId2" Type="http://schemas.openxmlformats.org/officeDocument/2006/relationships/image" Target="../media/image107.jpg"/><Relationship Id="rId1" Type="http://schemas.openxmlformats.org/officeDocument/2006/relationships/slideLayout" Target="../slideLayouts/slideLayout1.xml"/></Relationships>
</file>

<file path=ppt/slides/_rels/slide74.xml.rels><?xml version="1.0" encoding="UTF-8" standalone="yes"?>
<Relationships xmlns="http://schemas.openxmlformats.org/package/2006/relationships"><Relationship Id="rId3" Type="http://schemas.openxmlformats.org/officeDocument/2006/relationships/image" Target="../media/image110.jpg"/><Relationship Id="rId2" Type="http://schemas.openxmlformats.org/officeDocument/2006/relationships/image" Target="../media/image109.png"/><Relationship Id="rId1" Type="http://schemas.openxmlformats.org/officeDocument/2006/relationships/slideLayout" Target="../slideLayouts/slideLayout1.xml"/></Relationships>
</file>

<file path=ppt/slides/_rels/slide75.xml.rels><?xml version="1.0" encoding="UTF-8" standalone="yes"?>
<Relationships xmlns="http://schemas.openxmlformats.org/package/2006/relationships"><Relationship Id="rId3" Type="http://schemas.openxmlformats.org/officeDocument/2006/relationships/image" Target="../media/image112.jpg"/><Relationship Id="rId2" Type="http://schemas.openxmlformats.org/officeDocument/2006/relationships/image" Target="../media/image111.jpeg"/><Relationship Id="rId1" Type="http://schemas.openxmlformats.org/officeDocument/2006/relationships/slideLayout" Target="../slideLayouts/slideLayout1.xml"/></Relationships>
</file>

<file path=ppt/slides/_rels/slide76.xml.rels><?xml version="1.0" encoding="UTF-8" standalone="yes"?>
<Relationships xmlns="http://schemas.openxmlformats.org/package/2006/relationships"><Relationship Id="rId2" Type="http://schemas.openxmlformats.org/officeDocument/2006/relationships/image" Target="../media/image113.jpeg"/><Relationship Id="rId1" Type="http://schemas.openxmlformats.org/officeDocument/2006/relationships/slideLayout" Target="../slideLayouts/slideLayout1.xml"/></Relationships>
</file>

<file path=ppt/slides/_rels/slide77.xml.rels><?xml version="1.0" encoding="UTF-8" standalone="yes"?>
<Relationships xmlns="http://schemas.openxmlformats.org/package/2006/relationships"><Relationship Id="rId2" Type="http://schemas.openxmlformats.org/officeDocument/2006/relationships/image" Target="../media/image114.png"/><Relationship Id="rId1" Type="http://schemas.openxmlformats.org/officeDocument/2006/relationships/slideLayout" Target="../slideLayouts/slideLayout1.xml"/></Relationships>
</file>

<file path=ppt/slides/_rels/slide78.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image" Target="../media/image115.jpeg"/><Relationship Id="rId1" Type="http://schemas.openxmlformats.org/officeDocument/2006/relationships/slideLayout" Target="../slideLayouts/slideLayout1.xml"/><Relationship Id="rId5" Type="http://schemas.openxmlformats.org/officeDocument/2006/relationships/image" Target="../media/image118.jpg"/><Relationship Id="rId4" Type="http://schemas.openxmlformats.org/officeDocument/2006/relationships/image" Target="../media/image117.jpeg"/></Relationships>
</file>

<file path=ppt/slides/_rels/slide79.xml.rels><?xml version="1.0" encoding="UTF-8" standalone="yes"?>
<Relationships xmlns="http://schemas.openxmlformats.org/package/2006/relationships"><Relationship Id="rId3" Type="http://schemas.openxmlformats.org/officeDocument/2006/relationships/image" Target="../media/image120.png"/><Relationship Id="rId2" Type="http://schemas.openxmlformats.org/officeDocument/2006/relationships/image" Target="../media/image119.JPG"/><Relationship Id="rId1" Type="http://schemas.openxmlformats.org/officeDocument/2006/relationships/slideLayout" Target="../slideLayouts/slideLayout1.xml"/></Relationships>
</file>

<file path=ppt/slides/_rels/slide80.xml.rels><?xml version="1.0" encoding="UTF-8" standalone="yes"?>
<Relationships xmlns="http://schemas.openxmlformats.org/package/2006/relationships"><Relationship Id="rId8" Type="http://schemas.openxmlformats.org/officeDocument/2006/relationships/image" Target="../media/image121.png"/><Relationship Id="rId3" Type="http://schemas.openxmlformats.org/officeDocument/2006/relationships/hyperlink" Target="http://www.weisser-ring.de/" TargetMode="External"/><Relationship Id="rId7" Type="http://schemas.openxmlformats.org/officeDocument/2006/relationships/hyperlink" Target="https://nina-info.de/" TargetMode="External"/><Relationship Id="rId2" Type="http://schemas.openxmlformats.org/officeDocument/2006/relationships/hyperlink" Target="http://www.wendepunkt-freiburg.de/" TargetMode="External"/><Relationship Id="rId1" Type="http://schemas.openxmlformats.org/officeDocument/2006/relationships/slideLayout" Target="../slideLayouts/slideLayout1.xml"/><Relationship Id="rId6" Type="http://schemas.openxmlformats.org/officeDocument/2006/relationships/hyperlink" Target="http://www.zartbitter.de/" TargetMode="External"/><Relationship Id="rId5" Type="http://schemas.openxmlformats.org/officeDocument/2006/relationships/hyperlink" Target="http://www.hilfeportal-missbrauch.de/" TargetMode="External"/><Relationship Id="rId4" Type="http://schemas.openxmlformats.org/officeDocument/2006/relationships/hyperlink" Target="http://www.dunkelziffer.de/" TargetMode="External"/><Relationship Id="rId9" Type="http://schemas.openxmlformats.org/officeDocument/2006/relationships/image" Target="../media/image122.png"/></Relationships>
</file>

<file path=ppt/slides/_rels/slide81.xml.rels><?xml version="1.0" encoding="UTF-8" standalone="yes"?>
<Relationships xmlns="http://schemas.openxmlformats.org/package/2006/relationships"><Relationship Id="rId2" Type="http://schemas.openxmlformats.org/officeDocument/2006/relationships/image" Target="../media/image123.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3301E07F-4F79-4B58-8698-EF24DC1ECDB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5" name="Arc 14">
            <a:extLst>
              <a:ext uri="{FF2B5EF4-FFF2-40B4-BE49-F238E27FC236}">
                <a16:creationId xmlns:a16="http://schemas.microsoft.com/office/drawing/2014/main" id="{E58B2195-5055-402F-A3E7-53FF0E4980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525836" y="775849"/>
            <a:ext cx="2987899" cy="2987899"/>
          </a:xfrm>
          <a:prstGeom prst="arc">
            <a:avLst>
              <a:gd name="adj1" fmla="val 14441841"/>
              <a:gd name="adj2" fmla="val 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Titel 1">
            <a:extLst>
              <a:ext uri="{FF2B5EF4-FFF2-40B4-BE49-F238E27FC236}">
                <a16:creationId xmlns:a16="http://schemas.microsoft.com/office/drawing/2014/main" id="{8BAF32C6-6FBA-4E05-9937-7AFC93B59B7E}"/>
              </a:ext>
            </a:extLst>
          </p:cNvPr>
          <p:cNvSpPr>
            <a:spLocks noGrp="1"/>
          </p:cNvSpPr>
          <p:nvPr>
            <p:ph type="ctrTitle"/>
          </p:nvPr>
        </p:nvSpPr>
        <p:spPr>
          <a:xfrm>
            <a:off x="6736702" y="647593"/>
            <a:ext cx="4811828" cy="3060541"/>
          </a:xfrm>
        </p:spPr>
        <p:txBody>
          <a:bodyPr>
            <a:normAutofit/>
          </a:bodyPr>
          <a:lstStyle/>
          <a:p>
            <a:r>
              <a:rPr lang="de-DE" sz="3800" noProof="1">
                <a:solidFill>
                  <a:srgbClr val="FFFFFF"/>
                </a:solidFill>
              </a:rPr>
              <a:t>Ausbildungslehrgang</a:t>
            </a:r>
            <a:br>
              <a:rPr lang="de-DE" sz="3800" noProof="1">
                <a:solidFill>
                  <a:srgbClr val="FFFFFF"/>
                </a:solidFill>
              </a:rPr>
            </a:br>
            <a:r>
              <a:rPr lang="de-DE" sz="3800" noProof="1">
                <a:solidFill>
                  <a:srgbClr val="FFFFFF"/>
                </a:solidFill>
              </a:rPr>
              <a:t>„Schutzbeauftragte (r)“</a:t>
            </a:r>
            <a:br>
              <a:rPr lang="de-DE" sz="3800" noProof="1">
                <a:solidFill>
                  <a:srgbClr val="FFFFFF"/>
                </a:solidFill>
              </a:rPr>
            </a:br>
            <a:r>
              <a:rPr lang="de-DE" sz="3800" noProof="1">
                <a:solidFill>
                  <a:srgbClr val="FFFFFF"/>
                </a:solidFill>
              </a:rPr>
              <a:t>gegen sexualisierte</a:t>
            </a:r>
            <a:br>
              <a:rPr lang="de-DE" sz="3800" noProof="1">
                <a:solidFill>
                  <a:srgbClr val="FFFFFF"/>
                </a:solidFill>
              </a:rPr>
            </a:br>
            <a:r>
              <a:rPr lang="de-DE" sz="3800" noProof="1">
                <a:solidFill>
                  <a:srgbClr val="FFFFFF"/>
                </a:solidFill>
              </a:rPr>
              <a:t>Gewalt in Vereinen</a:t>
            </a:r>
            <a:endParaRPr lang="de-DE" sz="3800" dirty="0">
              <a:solidFill>
                <a:srgbClr val="FFFFFF"/>
              </a:solidFill>
            </a:endParaRPr>
          </a:p>
        </p:txBody>
      </p:sp>
      <p:sp>
        <p:nvSpPr>
          <p:cNvPr id="3" name="Untertitel 2">
            <a:extLst>
              <a:ext uri="{FF2B5EF4-FFF2-40B4-BE49-F238E27FC236}">
                <a16:creationId xmlns:a16="http://schemas.microsoft.com/office/drawing/2014/main" id="{9AEBB4FB-35DA-4BE3-81AF-42E93B8395EC}"/>
              </a:ext>
            </a:extLst>
          </p:cNvPr>
          <p:cNvSpPr>
            <a:spLocks noGrp="1"/>
          </p:cNvSpPr>
          <p:nvPr>
            <p:ph type="subTitle" idx="1"/>
          </p:nvPr>
        </p:nvSpPr>
        <p:spPr>
          <a:xfrm>
            <a:off x="7045943" y="4044342"/>
            <a:ext cx="4467792" cy="2410198"/>
          </a:xfrm>
        </p:spPr>
        <p:txBody>
          <a:bodyPr>
            <a:normAutofit/>
          </a:bodyPr>
          <a:lstStyle/>
          <a:p>
            <a:r>
              <a:rPr lang="de-DE" noProof="1">
                <a:solidFill>
                  <a:srgbClr val="FFFFFF"/>
                </a:solidFill>
              </a:rPr>
              <a:t>Kinder und Vereine schützen</a:t>
            </a:r>
          </a:p>
          <a:p>
            <a:endParaRPr lang="de-DE" dirty="0">
              <a:solidFill>
                <a:srgbClr val="FFFFFF"/>
              </a:solidFill>
            </a:endParaRPr>
          </a:p>
        </p:txBody>
      </p:sp>
      <p:sp>
        <p:nvSpPr>
          <p:cNvPr id="5" name="Fußzeilenplatzhalter 4">
            <a:extLst>
              <a:ext uri="{FF2B5EF4-FFF2-40B4-BE49-F238E27FC236}">
                <a16:creationId xmlns:a16="http://schemas.microsoft.com/office/drawing/2014/main" id="{F2C332A9-F59E-495A-8344-E64B805A4D95}"/>
              </a:ext>
            </a:extLst>
          </p:cNvPr>
          <p:cNvSpPr>
            <a:spLocks noGrp="1"/>
          </p:cNvSpPr>
          <p:nvPr>
            <p:ph type="ftr" sz="quarter" idx="11"/>
          </p:nvPr>
        </p:nvSpPr>
        <p:spPr>
          <a:xfrm>
            <a:off x="4038600" y="6356350"/>
            <a:ext cx="4114800" cy="365125"/>
          </a:xfrm>
        </p:spPr>
        <p:txBody>
          <a:bodyPr>
            <a:normAutofit/>
          </a:bodyPr>
          <a:lstStyle/>
          <a:p>
            <a:pPr>
              <a:spcAft>
                <a:spcPts val="600"/>
              </a:spcAft>
            </a:pPr>
            <a:r>
              <a:rPr lang="de-DE">
                <a:solidFill>
                  <a:srgbClr val="FFFFFF"/>
                </a:solidFill>
              </a:rPr>
              <a:t>© Bundesverband Gewaltprävention</a:t>
            </a:r>
          </a:p>
        </p:txBody>
      </p:sp>
      <p:sp>
        <p:nvSpPr>
          <p:cNvPr id="17" name="Oval 16">
            <a:extLst>
              <a:ext uri="{FF2B5EF4-FFF2-40B4-BE49-F238E27FC236}">
                <a16:creationId xmlns:a16="http://schemas.microsoft.com/office/drawing/2014/main" id="{9EE6F773-742A-491A-9A00-A2A150DF50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4368" y="366810"/>
            <a:ext cx="6124381" cy="612438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Grafik 7" descr="Ein Bild, das Text enthält.&#10;&#10;Automatisch generierte Beschreibung">
            <a:extLst>
              <a:ext uri="{FF2B5EF4-FFF2-40B4-BE49-F238E27FC236}">
                <a16:creationId xmlns:a16="http://schemas.microsoft.com/office/drawing/2014/main" id="{C21A83B4-6227-4401-BE0A-125340159CB1}"/>
              </a:ext>
            </a:extLst>
          </p:cNvPr>
          <p:cNvPicPr>
            <a:picLocks noChangeAspect="1"/>
          </p:cNvPicPr>
          <p:nvPr/>
        </p:nvPicPr>
        <p:blipFill>
          <a:blip r:embed="rId2"/>
          <a:stretch>
            <a:fillRect/>
          </a:stretch>
        </p:blipFill>
        <p:spPr>
          <a:xfrm>
            <a:off x="1306747" y="2520123"/>
            <a:ext cx="4252055" cy="1817753"/>
          </a:xfrm>
          <a:custGeom>
            <a:avLst/>
            <a:gdLst/>
            <a:ahLst/>
            <a:cxnLst/>
            <a:rect l="l" t="t" r="r" b="b"/>
            <a:pathLst>
              <a:path w="4273177" h="4470400">
                <a:moveTo>
                  <a:pt x="75080" y="0"/>
                </a:moveTo>
                <a:lnTo>
                  <a:pt x="4198097" y="0"/>
                </a:lnTo>
                <a:cubicBezTo>
                  <a:pt x="4239563" y="0"/>
                  <a:pt x="4273177" y="33614"/>
                  <a:pt x="4273177" y="75080"/>
                </a:cubicBezTo>
                <a:lnTo>
                  <a:pt x="4273177" y="4395320"/>
                </a:lnTo>
                <a:cubicBezTo>
                  <a:pt x="4273177" y="4436786"/>
                  <a:pt x="4239563" y="4470400"/>
                  <a:pt x="4198097" y="4470400"/>
                </a:cubicBezTo>
                <a:lnTo>
                  <a:pt x="75080" y="4470400"/>
                </a:lnTo>
                <a:cubicBezTo>
                  <a:pt x="33614" y="4470400"/>
                  <a:pt x="0" y="4436786"/>
                  <a:pt x="0" y="4395320"/>
                </a:cubicBezTo>
                <a:lnTo>
                  <a:pt x="0" y="75080"/>
                </a:lnTo>
                <a:cubicBezTo>
                  <a:pt x="0" y="33614"/>
                  <a:pt x="33614" y="0"/>
                  <a:pt x="75080" y="0"/>
                </a:cubicBezTo>
                <a:close/>
              </a:path>
            </a:pathLst>
          </a:custGeom>
        </p:spPr>
      </p:pic>
    </p:spTree>
    <p:extLst>
      <p:ext uri="{BB962C8B-B14F-4D97-AF65-F5344CB8AC3E}">
        <p14:creationId xmlns:p14="http://schemas.microsoft.com/office/powerpoint/2010/main" val="22895318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100000">
              <a:schemeClr val="tx1"/>
            </a:gs>
            <a:gs pos="0">
              <a:schemeClr val="accent1">
                <a:alpha val="50000"/>
              </a:schemeClr>
            </a:gs>
            <a:gs pos="99000">
              <a:schemeClr val="accent5"/>
            </a:gs>
          </a:gsLst>
          <a:lin ang="3600000" scaled="0"/>
        </a:gradFill>
        <a:effectLst/>
      </p:bgPr>
    </p:bg>
    <p:spTree>
      <p:nvGrpSpPr>
        <p:cNvPr id="1" name=""/>
        <p:cNvGrpSpPr/>
        <p:nvPr/>
      </p:nvGrpSpPr>
      <p:grpSpPr>
        <a:xfrm>
          <a:off x="0" y="0"/>
          <a:ext cx="0" cy="0"/>
          <a:chOff x="0" y="0"/>
          <a:chExt cx="0" cy="0"/>
        </a:xfrm>
      </p:grpSpPr>
      <p:sp>
        <p:nvSpPr>
          <p:cNvPr id="9" name="Fußzeilenplatzhalter 8">
            <a:extLst>
              <a:ext uri="{FF2B5EF4-FFF2-40B4-BE49-F238E27FC236}">
                <a16:creationId xmlns:a16="http://schemas.microsoft.com/office/drawing/2014/main" id="{2C594D0F-523F-4CAA-986F-4DFE31175AAF}"/>
              </a:ext>
            </a:extLst>
          </p:cNvPr>
          <p:cNvSpPr>
            <a:spLocks noGrp="1"/>
          </p:cNvSpPr>
          <p:nvPr>
            <p:ph type="ftr" sz="quarter" idx="11"/>
          </p:nvPr>
        </p:nvSpPr>
        <p:spPr/>
        <p:txBody>
          <a:bodyPr/>
          <a:lstStyle/>
          <a:p>
            <a:r>
              <a:rPr lang="de-DE"/>
              <a:t>copyright Bundesverband Gewaltprävention</a:t>
            </a:r>
          </a:p>
        </p:txBody>
      </p:sp>
      <p:sp>
        <p:nvSpPr>
          <p:cNvPr id="10" name="Textfeld 9">
            <a:extLst>
              <a:ext uri="{FF2B5EF4-FFF2-40B4-BE49-F238E27FC236}">
                <a16:creationId xmlns:a16="http://schemas.microsoft.com/office/drawing/2014/main" id="{258E6766-6E0D-45A7-9F1C-A4F174CAE19D}"/>
              </a:ext>
            </a:extLst>
          </p:cNvPr>
          <p:cNvSpPr txBox="1"/>
          <p:nvPr/>
        </p:nvSpPr>
        <p:spPr>
          <a:xfrm>
            <a:off x="522514" y="503853"/>
            <a:ext cx="11383347" cy="4708981"/>
          </a:xfrm>
          <a:prstGeom prst="rect">
            <a:avLst/>
          </a:prstGeom>
          <a:noFill/>
        </p:spPr>
        <p:txBody>
          <a:bodyPr wrap="square" rtlCol="0">
            <a:spAutoFit/>
          </a:bodyPr>
          <a:lstStyle/>
          <a:p>
            <a:r>
              <a:rPr lang="de-DE" dirty="0"/>
              <a:t>Agenda:</a:t>
            </a:r>
          </a:p>
          <a:p>
            <a:endParaRPr lang="de-DE" dirty="0"/>
          </a:p>
          <a:p>
            <a:r>
              <a:rPr lang="de-DE" b="1" dirty="0"/>
              <a:t>Vorstellung Bundesverband &amp; Referent</a:t>
            </a:r>
          </a:p>
          <a:p>
            <a:endParaRPr lang="de-DE" dirty="0"/>
          </a:p>
          <a:p>
            <a:pPr marL="457200" indent="-457200">
              <a:spcBef>
                <a:spcPct val="50000"/>
              </a:spcBef>
              <a:defRPr/>
            </a:pPr>
            <a:r>
              <a:rPr lang="de-DE" sz="2000" b="1" dirty="0">
                <a:latin typeface="Calibri" pitchFamily="34" charset="0"/>
              </a:rPr>
              <a:t>Zahlen, Daten, Fakten, Recht und Gesetz	</a:t>
            </a:r>
            <a:endParaRPr lang="de-DE" sz="2000" dirty="0">
              <a:latin typeface="Calibri" pitchFamily="34" charset="0"/>
            </a:endParaRPr>
          </a:p>
          <a:p>
            <a:pPr marL="914400" lvl="1" indent="-457200">
              <a:buFont typeface="Arial" pitchFamily="34" charset="0"/>
              <a:buChar char="•"/>
              <a:defRPr/>
            </a:pPr>
            <a:r>
              <a:rPr lang="de-DE" sz="2000" dirty="0">
                <a:latin typeface="Calibri" pitchFamily="34" charset="0"/>
              </a:rPr>
              <a:t>Definition</a:t>
            </a:r>
          </a:p>
          <a:p>
            <a:pPr marL="914400" lvl="1" indent="-457200">
              <a:buFont typeface="Arial" pitchFamily="34" charset="0"/>
              <a:buChar char="•"/>
              <a:defRPr/>
            </a:pPr>
            <a:r>
              <a:rPr lang="de-DE" sz="2000" dirty="0">
                <a:latin typeface="Calibri" pitchFamily="34" charset="0"/>
              </a:rPr>
              <a:t>Informationen zu Opfern und Täter/-innen</a:t>
            </a:r>
          </a:p>
          <a:p>
            <a:pPr marL="914400" lvl="1" indent="-457200">
              <a:buFont typeface="Arial" pitchFamily="34" charset="0"/>
              <a:buChar char="•"/>
              <a:defRPr/>
            </a:pPr>
            <a:r>
              <a:rPr lang="de-DE" sz="2000" dirty="0">
                <a:latin typeface="Calibri" pitchFamily="34" charset="0"/>
              </a:rPr>
              <a:t>Sexualisierte Gewalt im Sport</a:t>
            </a:r>
          </a:p>
          <a:p>
            <a:pPr marL="457200">
              <a:defRPr/>
            </a:pPr>
            <a:endParaRPr lang="de-DE" sz="2000" dirty="0">
              <a:latin typeface="Calibri" pitchFamily="34" charset="0"/>
            </a:endParaRPr>
          </a:p>
          <a:p>
            <a:pPr>
              <a:defRPr/>
            </a:pPr>
            <a:r>
              <a:rPr lang="de-DE" sz="2000" b="1" dirty="0">
                <a:latin typeface="Calibri" pitchFamily="34" charset="0"/>
              </a:rPr>
              <a:t>Umsetzung: Bausteine eines Präventionskonzepts</a:t>
            </a:r>
          </a:p>
          <a:p>
            <a:pPr marL="914400" lvl="1" indent="-457200">
              <a:buFont typeface="Arial" pitchFamily="34" charset="0"/>
              <a:buChar char="•"/>
              <a:defRPr/>
            </a:pPr>
            <a:r>
              <a:rPr lang="de-DE" sz="2000" dirty="0">
                <a:latin typeface="Calibri" pitchFamily="34" charset="0"/>
              </a:rPr>
              <a:t>Präventions- und Interventionsmaßnahmen</a:t>
            </a:r>
          </a:p>
          <a:p>
            <a:pPr marL="914400" lvl="1" indent="-457200">
              <a:buFont typeface="Arial" pitchFamily="34" charset="0"/>
              <a:buChar char="•"/>
              <a:defRPr/>
            </a:pPr>
            <a:r>
              <a:rPr lang="de-DE" sz="2000" dirty="0">
                <a:latin typeface="Calibri" pitchFamily="34" charset="0"/>
              </a:rPr>
              <a:t>Konkrete erste Schritte</a:t>
            </a:r>
          </a:p>
          <a:p>
            <a:pPr marL="914400" lvl="1" indent="-457200">
              <a:buFont typeface="Arial" pitchFamily="34" charset="0"/>
              <a:buChar char="•"/>
              <a:defRPr/>
            </a:pPr>
            <a:r>
              <a:rPr lang="de-DE" sz="2000" dirty="0">
                <a:latin typeface="Calibri" pitchFamily="34" charset="0"/>
              </a:rPr>
              <a:t>Die richtige Kommunikation</a:t>
            </a:r>
          </a:p>
          <a:p>
            <a:pPr marL="914400" lvl="1" indent="-457200">
              <a:defRPr/>
            </a:pPr>
            <a:endParaRPr lang="de-DE" sz="2000" dirty="0">
              <a:latin typeface="Calibri" pitchFamily="34" charset="0"/>
            </a:endParaRPr>
          </a:p>
          <a:p>
            <a:endParaRPr lang="de-DE" dirty="0"/>
          </a:p>
        </p:txBody>
      </p:sp>
    </p:spTree>
    <p:extLst>
      <p:ext uri="{BB962C8B-B14F-4D97-AF65-F5344CB8AC3E}">
        <p14:creationId xmlns:p14="http://schemas.microsoft.com/office/powerpoint/2010/main" val="16926462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100000">
              <a:schemeClr val="tx1"/>
            </a:gs>
            <a:gs pos="0">
              <a:schemeClr val="accent1">
                <a:alpha val="50000"/>
              </a:schemeClr>
            </a:gs>
            <a:gs pos="99000">
              <a:schemeClr val="accent5"/>
            </a:gs>
          </a:gsLst>
          <a:lin ang="3600000" scaled="0"/>
        </a:gradFill>
        <a:effectLst/>
      </p:bgPr>
    </p:bg>
    <p:spTree>
      <p:nvGrpSpPr>
        <p:cNvPr id="1" name=""/>
        <p:cNvGrpSpPr/>
        <p:nvPr/>
      </p:nvGrpSpPr>
      <p:grpSpPr>
        <a:xfrm>
          <a:off x="0" y="0"/>
          <a:ext cx="0" cy="0"/>
          <a:chOff x="0" y="0"/>
          <a:chExt cx="0" cy="0"/>
        </a:xfrm>
      </p:grpSpPr>
      <p:sp>
        <p:nvSpPr>
          <p:cNvPr id="9" name="Fußzeilenplatzhalter 8">
            <a:extLst>
              <a:ext uri="{FF2B5EF4-FFF2-40B4-BE49-F238E27FC236}">
                <a16:creationId xmlns:a16="http://schemas.microsoft.com/office/drawing/2014/main" id="{2C594D0F-523F-4CAA-986F-4DFE31175AAF}"/>
              </a:ext>
            </a:extLst>
          </p:cNvPr>
          <p:cNvSpPr>
            <a:spLocks noGrp="1"/>
          </p:cNvSpPr>
          <p:nvPr>
            <p:ph type="ftr" sz="quarter" idx="11"/>
          </p:nvPr>
        </p:nvSpPr>
        <p:spPr/>
        <p:txBody>
          <a:bodyPr/>
          <a:lstStyle/>
          <a:p>
            <a:r>
              <a:rPr lang="de-DE"/>
              <a:t>copyright Bundesverband Gewaltprävention</a:t>
            </a:r>
          </a:p>
        </p:txBody>
      </p:sp>
      <p:sp>
        <p:nvSpPr>
          <p:cNvPr id="5" name="Textfeld 4">
            <a:extLst>
              <a:ext uri="{FF2B5EF4-FFF2-40B4-BE49-F238E27FC236}">
                <a16:creationId xmlns:a16="http://schemas.microsoft.com/office/drawing/2014/main" id="{F9CC5C96-CB81-4F94-B0DD-715F1154DBE1}"/>
              </a:ext>
            </a:extLst>
          </p:cNvPr>
          <p:cNvSpPr txBox="1"/>
          <p:nvPr/>
        </p:nvSpPr>
        <p:spPr>
          <a:xfrm>
            <a:off x="989823" y="790383"/>
            <a:ext cx="6097554" cy="369332"/>
          </a:xfrm>
          <a:prstGeom prst="rect">
            <a:avLst/>
          </a:prstGeom>
          <a:noFill/>
        </p:spPr>
        <p:txBody>
          <a:bodyPr wrap="square">
            <a:spAutoFit/>
          </a:bodyPr>
          <a:lstStyle/>
          <a:p>
            <a:pPr marL="0" indent="0" eaLnBrk="1" hangingPunct="1">
              <a:spcAft>
                <a:spcPct val="40000"/>
              </a:spcAft>
              <a:buFontTx/>
              <a:buNone/>
              <a:tabLst>
                <a:tab pos="2282825" algn="l"/>
              </a:tabLst>
            </a:pPr>
            <a:r>
              <a:rPr lang="de-DE" sz="1800" b="1" dirty="0">
                <a:latin typeface="Calibri" pitchFamily="34" charset="0"/>
              </a:rPr>
              <a:t>Ziele des Workshops</a:t>
            </a:r>
            <a:r>
              <a:rPr lang="de-DE" sz="1100" dirty="0">
                <a:latin typeface="Calibri" pitchFamily="34" charset="0"/>
              </a:rPr>
              <a:t> </a:t>
            </a:r>
          </a:p>
        </p:txBody>
      </p:sp>
      <p:sp>
        <p:nvSpPr>
          <p:cNvPr id="7" name="Textfeld 6">
            <a:extLst>
              <a:ext uri="{FF2B5EF4-FFF2-40B4-BE49-F238E27FC236}">
                <a16:creationId xmlns:a16="http://schemas.microsoft.com/office/drawing/2014/main" id="{1683098A-9E2F-4E6A-B71E-6BECC5A2497F}"/>
              </a:ext>
            </a:extLst>
          </p:cNvPr>
          <p:cNvSpPr txBox="1"/>
          <p:nvPr/>
        </p:nvSpPr>
        <p:spPr>
          <a:xfrm>
            <a:off x="989823" y="1433537"/>
            <a:ext cx="6097554" cy="4062651"/>
          </a:xfrm>
          <a:prstGeom prst="rect">
            <a:avLst/>
          </a:prstGeom>
          <a:noFill/>
        </p:spPr>
        <p:txBody>
          <a:bodyPr wrap="square">
            <a:spAutoFit/>
          </a:bodyPr>
          <a:lstStyle/>
          <a:p>
            <a:pPr marL="457200" indent="-457200">
              <a:spcBef>
                <a:spcPct val="50000"/>
              </a:spcBef>
            </a:pPr>
            <a:r>
              <a:rPr lang="de-DE" sz="2000" b="1" dirty="0">
                <a:latin typeface="Calibri" pitchFamily="34" charset="0"/>
              </a:rPr>
              <a:t>Sensibilisieren</a:t>
            </a:r>
          </a:p>
          <a:p>
            <a:pPr marL="914400" lvl="1" indent="-457200">
              <a:buFont typeface="Arial" pitchFamily="34" charset="0"/>
              <a:buChar char="•"/>
            </a:pPr>
            <a:r>
              <a:rPr lang="de-DE" sz="2000" dirty="0">
                <a:latin typeface="Calibri" pitchFamily="34" charset="0"/>
              </a:rPr>
              <a:t>Schwierigkeiten, Grenzüberschreitungen wahrzunehmen und zu thematisieren</a:t>
            </a:r>
          </a:p>
          <a:p>
            <a:pPr marL="457200" indent="-457200">
              <a:spcBef>
                <a:spcPct val="50000"/>
              </a:spcBef>
            </a:pPr>
            <a:r>
              <a:rPr lang="de-DE" sz="2000" b="1" dirty="0">
                <a:latin typeface="Calibri" pitchFamily="34" charset="0"/>
              </a:rPr>
              <a:t>Informieren</a:t>
            </a:r>
          </a:p>
          <a:p>
            <a:pPr marL="914400" lvl="1" indent="-457200">
              <a:buFont typeface="Arial" pitchFamily="34" charset="0"/>
              <a:buChar char="•"/>
            </a:pPr>
            <a:r>
              <a:rPr lang="de-DE" sz="2000" dirty="0">
                <a:latin typeface="Calibri" pitchFamily="34" charset="0"/>
              </a:rPr>
              <a:t>Formen sexualisierter Gewalt</a:t>
            </a:r>
          </a:p>
          <a:p>
            <a:pPr marL="914400" lvl="1" indent="-457200">
              <a:buFont typeface="Arial" pitchFamily="34" charset="0"/>
              <a:buChar char="•"/>
            </a:pPr>
            <a:r>
              <a:rPr lang="de-DE" sz="2000" dirty="0">
                <a:latin typeface="Calibri" pitchFamily="34" charset="0"/>
              </a:rPr>
              <a:t>Möglichkeiten der Prävention</a:t>
            </a:r>
          </a:p>
          <a:p>
            <a:pPr marL="914400" lvl="1" indent="-457200">
              <a:buFont typeface="Arial" pitchFamily="34" charset="0"/>
              <a:buChar char="•"/>
            </a:pPr>
            <a:r>
              <a:rPr lang="de-DE" sz="2000" dirty="0">
                <a:latin typeface="Calibri" pitchFamily="34" charset="0"/>
              </a:rPr>
              <a:t>Schritte der Intervention</a:t>
            </a:r>
          </a:p>
          <a:p>
            <a:pPr marL="457200" indent="-457200">
              <a:spcBef>
                <a:spcPct val="50000"/>
              </a:spcBef>
            </a:pPr>
            <a:r>
              <a:rPr lang="de-DE" sz="2000" b="1" dirty="0">
                <a:latin typeface="Calibri" pitchFamily="34" charset="0"/>
              </a:rPr>
              <a:t>Motivieren und Maßnahmen entwickeln	</a:t>
            </a:r>
          </a:p>
          <a:p>
            <a:pPr marL="914400" lvl="1" indent="-457200">
              <a:buFont typeface="Arial" pitchFamily="34" charset="0"/>
              <a:buChar char="•"/>
            </a:pPr>
            <a:r>
              <a:rPr lang="de-DE" sz="2000" dirty="0">
                <a:latin typeface="Calibri" pitchFamily="34" charset="0"/>
              </a:rPr>
              <a:t>Umsetzungsmöglichkeiten im eigenen Verein/Verband</a:t>
            </a:r>
          </a:p>
          <a:p>
            <a:pPr marL="914400" lvl="1" indent="-457200">
              <a:buFont typeface="Arial" pitchFamily="34" charset="0"/>
              <a:buChar char="•"/>
            </a:pPr>
            <a:r>
              <a:rPr lang="de-DE" sz="2000" dirty="0">
                <a:latin typeface="Calibri" pitchFamily="34" charset="0"/>
              </a:rPr>
              <a:t>Unterzeichnung des Ehrenkodex</a:t>
            </a:r>
          </a:p>
          <a:p>
            <a:pPr marL="914400" lvl="1" indent="-457200">
              <a:buFont typeface="Arial" pitchFamily="34" charset="0"/>
              <a:buChar char="•"/>
            </a:pPr>
            <a:r>
              <a:rPr lang="de-DE" sz="2000" dirty="0">
                <a:latin typeface="Calibri" pitchFamily="34" charset="0"/>
              </a:rPr>
              <a:t>Entwicklung des eigenen Präventionskonzeptes</a:t>
            </a:r>
            <a:endParaRPr lang="de-DE" dirty="0"/>
          </a:p>
        </p:txBody>
      </p:sp>
      <p:pic>
        <p:nvPicPr>
          <p:cNvPr id="3" name="Grafik 2">
            <a:extLst>
              <a:ext uri="{FF2B5EF4-FFF2-40B4-BE49-F238E27FC236}">
                <a16:creationId xmlns:a16="http://schemas.microsoft.com/office/drawing/2014/main" id="{0E79B375-6AB5-43C0-A984-0958A098A97B}"/>
              </a:ext>
            </a:extLst>
          </p:cNvPr>
          <p:cNvPicPr>
            <a:picLocks noChangeAspect="1"/>
          </p:cNvPicPr>
          <p:nvPr/>
        </p:nvPicPr>
        <p:blipFill>
          <a:blip r:embed="rId2"/>
          <a:stretch>
            <a:fillRect/>
          </a:stretch>
        </p:blipFill>
        <p:spPr>
          <a:xfrm>
            <a:off x="7846814" y="587828"/>
            <a:ext cx="3467816" cy="2320795"/>
          </a:xfrm>
          <a:prstGeom prst="rect">
            <a:avLst/>
          </a:prstGeom>
        </p:spPr>
      </p:pic>
      <p:pic>
        <p:nvPicPr>
          <p:cNvPr id="6" name="Grafik 5" descr="Ein Bild, das Text enthält.&#10;&#10;Automatisch generierte Beschreibung">
            <a:extLst>
              <a:ext uri="{FF2B5EF4-FFF2-40B4-BE49-F238E27FC236}">
                <a16:creationId xmlns:a16="http://schemas.microsoft.com/office/drawing/2014/main" id="{2E504B3F-C742-4101-BF8D-D640C7D0669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04618" y="3120927"/>
            <a:ext cx="4534677" cy="3023118"/>
          </a:xfrm>
          <a:prstGeom prst="rect">
            <a:avLst/>
          </a:prstGeom>
        </p:spPr>
      </p:pic>
    </p:spTree>
    <p:extLst>
      <p:ext uri="{BB962C8B-B14F-4D97-AF65-F5344CB8AC3E}">
        <p14:creationId xmlns:p14="http://schemas.microsoft.com/office/powerpoint/2010/main" val="14540840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100000">
              <a:schemeClr val="tx1"/>
            </a:gs>
            <a:gs pos="0">
              <a:schemeClr val="accent1">
                <a:alpha val="50000"/>
              </a:schemeClr>
            </a:gs>
            <a:gs pos="99000">
              <a:schemeClr val="accent5"/>
            </a:gs>
          </a:gsLst>
          <a:lin ang="3600000" scaled="0"/>
        </a:gradFill>
        <a:effectLst/>
      </p:bgPr>
    </p:bg>
    <p:spTree>
      <p:nvGrpSpPr>
        <p:cNvPr id="1" name=""/>
        <p:cNvGrpSpPr/>
        <p:nvPr/>
      </p:nvGrpSpPr>
      <p:grpSpPr>
        <a:xfrm>
          <a:off x="0" y="0"/>
          <a:ext cx="0" cy="0"/>
          <a:chOff x="0" y="0"/>
          <a:chExt cx="0" cy="0"/>
        </a:xfrm>
      </p:grpSpPr>
      <p:sp>
        <p:nvSpPr>
          <p:cNvPr id="9" name="Fußzeilenplatzhalter 8">
            <a:extLst>
              <a:ext uri="{FF2B5EF4-FFF2-40B4-BE49-F238E27FC236}">
                <a16:creationId xmlns:a16="http://schemas.microsoft.com/office/drawing/2014/main" id="{2C594D0F-523F-4CAA-986F-4DFE31175AAF}"/>
              </a:ext>
            </a:extLst>
          </p:cNvPr>
          <p:cNvSpPr>
            <a:spLocks noGrp="1"/>
          </p:cNvSpPr>
          <p:nvPr>
            <p:ph type="ftr" sz="quarter" idx="11"/>
          </p:nvPr>
        </p:nvSpPr>
        <p:spPr/>
        <p:txBody>
          <a:bodyPr/>
          <a:lstStyle/>
          <a:p>
            <a:r>
              <a:rPr lang="de-DE"/>
              <a:t>copyright Bundesverband Gewaltprävention</a:t>
            </a:r>
          </a:p>
        </p:txBody>
      </p:sp>
      <p:sp>
        <p:nvSpPr>
          <p:cNvPr id="4" name="Textfeld 3">
            <a:extLst>
              <a:ext uri="{FF2B5EF4-FFF2-40B4-BE49-F238E27FC236}">
                <a16:creationId xmlns:a16="http://schemas.microsoft.com/office/drawing/2014/main" id="{FBB543FE-75C4-4993-97A4-56832FE1B06C}"/>
              </a:ext>
            </a:extLst>
          </p:cNvPr>
          <p:cNvSpPr txBox="1"/>
          <p:nvPr/>
        </p:nvSpPr>
        <p:spPr>
          <a:xfrm>
            <a:off x="662473" y="905068"/>
            <a:ext cx="6837285" cy="4031873"/>
          </a:xfrm>
          <a:prstGeom prst="rect">
            <a:avLst/>
          </a:prstGeom>
          <a:noFill/>
        </p:spPr>
        <p:txBody>
          <a:bodyPr wrap="square">
            <a:spAutoFit/>
          </a:bodyPr>
          <a:lstStyle/>
          <a:p>
            <a:pPr marL="0" indent="0" eaLnBrk="1" hangingPunct="1">
              <a:spcBef>
                <a:spcPct val="0"/>
              </a:spcBef>
              <a:buFontTx/>
              <a:buNone/>
            </a:pPr>
            <a:r>
              <a:rPr lang="de-DE" sz="4000" b="1" dirty="0">
                <a:latin typeface="Calibri" pitchFamily="34" charset="0"/>
                <a:cs typeface="Times New Roman" pitchFamily="18" charset="0"/>
              </a:rPr>
              <a:t>„STOP - Grenzen setzen“</a:t>
            </a:r>
          </a:p>
          <a:p>
            <a:pPr marL="0" indent="0" eaLnBrk="1" hangingPunct="1">
              <a:spcBef>
                <a:spcPct val="0"/>
              </a:spcBef>
              <a:buFontTx/>
              <a:buNone/>
            </a:pPr>
            <a:endParaRPr lang="de-DE" b="1" dirty="0">
              <a:latin typeface="Calibri" pitchFamily="34" charset="0"/>
              <a:cs typeface="Times New Roman" pitchFamily="18" charset="0"/>
            </a:endParaRPr>
          </a:p>
          <a:p>
            <a:pPr marL="0" indent="0" eaLnBrk="1" hangingPunct="1">
              <a:spcBef>
                <a:spcPct val="0"/>
              </a:spcBef>
              <a:buFontTx/>
              <a:buNone/>
            </a:pPr>
            <a:endParaRPr lang="de-DE" sz="1800" b="1" dirty="0">
              <a:latin typeface="Calibri" pitchFamily="34" charset="0"/>
              <a:cs typeface="Times New Roman" pitchFamily="18" charset="0"/>
            </a:endParaRPr>
          </a:p>
          <a:p>
            <a:pPr marL="0" indent="0" eaLnBrk="1" hangingPunct="1">
              <a:spcBef>
                <a:spcPct val="0"/>
              </a:spcBef>
              <a:buFontTx/>
              <a:buNone/>
            </a:pPr>
            <a:r>
              <a:rPr lang="de-DE" sz="1800" b="1" dirty="0">
                <a:latin typeface="Calibri" pitchFamily="34" charset="0"/>
                <a:cs typeface="Times New Roman" pitchFamily="18" charset="0"/>
              </a:rPr>
              <a:t>Positionspapier und Aussage:</a:t>
            </a:r>
          </a:p>
          <a:p>
            <a:pPr marL="0" indent="0" eaLnBrk="1" hangingPunct="1">
              <a:spcBef>
                <a:spcPct val="0"/>
              </a:spcBef>
              <a:buFontTx/>
              <a:buNone/>
            </a:pPr>
            <a:endParaRPr lang="de-DE" b="1" dirty="0">
              <a:latin typeface="Calibri" pitchFamily="34" charset="0"/>
              <a:cs typeface="Times New Roman" pitchFamily="18" charset="0"/>
            </a:endParaRPr>
          </a:p>
          <a:p>
            <a:pPr marL="0" indent="0" eaLnBrk="1" hangingPunct="1">
              <a:spcBef>
                <a:spcPct val="0"/>
              </a:spcBef>
              <a:buFontTx/>
              <a:buNone/>
            </a:pPr>
            <a:r>
              <a:rPr lang="de-DE" sz="1800" b="1" dirty="0">
                <a:latin typeface="Calibri" pitchFamily="34" charset="0"/>
                <a:cs typeface="Times New Roman" pitchFamily="18" charset="0"/>
              </a:rPr>
              <a:t>„Der XY-Verein verurteilt </a:t>
            </a:r>
            <a:r>
              <a:rPr lang="de-DE" sz="1800" b="1" dirty="0" err="1">
                <a:latin typeface="Calibri" pitchFamily="34" charset="0"/>
                <a:cs typeface="Times New Roman" pitchFamily="18" charset="0"/>
              </a:rPr>
              <a:t>auf‘s</a:t>
            </a:r>
            <a:r>
              <a:rPr lang="de-DE" sz="1800" b="1" dirty="0">
                <a:latin typeface="Calibri" pitchFamily="34" charset="0"/>
                <a:cs typeface="Times New Roman" pitchFamily="18" charset="0"/>
              </a:rPr>
              <a:t> Schärfste jede Form von Gewalt und Machtmissbrauch gegen Kinder, Jugendliche und Erwachsene und fordert alle Mitglieder auf, gemeinsam Gewalt vorzubeugen.“</a:t>
            </a:r>
          </a:p>
          <a:p>
            <a:pPr marL="0" indent="0" eaLnBrk="1" hangingPunct="1">
              <a:spcBef>
                <a:spcPct val="0"/>
              </a:spcBef>
              <a:buFontTx/>
              <a:buNone/>
            </a:pPr>
            <a:r>
              <a:rPr lang="de-DE" b="1" dirty="0">
                <a:latin typeface="Calibri" pitchFamily="34" charset="0"/>
                <a:cs typeface="Times New Roman" pitchFamily="18" charset="0"/>
              </a:rPr>
              <a:t>                                            denn……</a:t>
            </a:r>
          </a:p>
          <a:p>
            <a:pPr marL="0" indent="0" eaLnBrk="1" hangingPunct="1">
              <a:spcBef>
                <a:spcPct val="0"/>
              </a:spcBef>
              <a:buFontTx/>
              <a:buNone/>
            </a:pPr>
            <a:endParaRPr lang="de-DE" sz="1800" b="1" dirty="0">
              <a:latin typeface="Calibri" pitchFamily="34" charset="0"/>
              <a:cs typeface="Times New Roman" pitchFamily="18" charset="0"/>
            </a:endParaRPr>
          </a:p>
          <a:p>
            <a:pPr marL="0" indent="0" eaLnBrk="1" hangingPunct="1">
              <a:spcBef>
                <a:spcPct val="0"/>
              </a:spcBef>
              <a:buFontTx/>
              <a:buNone/>
            </a:pPr>
            <a:r>
              <a:rPr lang="de-DE" altLang="de-DE" sz="1800" dirty="0"/>
              <a:t>Kriminalisten bezeichnen heute die Entscheidung für eine ehren- oder hauptamtliche Tätigkeit im Kinder- und Jugendbereich ist eine „</a:t>
            </a:r>
            <a:r>
              <a:rPr lang="de-DE" altLang="de-DE" sz="1800" b="1" dirty="0"/>
              <a:t>klassische Täterstrategie</a:t>
            </a:r>
            <a:r>
              <a:rPr lang="de-DE" altLang="de-DE" sz="1800" dirty="0"/>
              <a:t>“.</a:t>
            </a:r>
            <a:endParaRPr lang="de-DE" sz="1800" b="1" dirty="0">
              <a:latin typeface="Calibri" pitchFamily="34" charset="0"/>
              <a:cs typeface="Times New Roman" pitchFamily="18" charset="0"/>
            </a:endParaRPr>
          </a:p>
        </p:txBody>
      </p:sp>
      <p:pic>
        <p:nvPicPr>
          <p:cNvPr id="5" name="Grafik 4">
            <a:extLst>
              <a:ext uri="{FF2B5EF4-FFF2-40B4-BE49-F238E27FC236}">
                <a16:creationId xmlns:a16="http://schemas.microsoft.com/office/drawing/2014/main" id="{8AFDCF03-E5B9-458D-B14A-2036BFCC640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553751" y="1645101"/>
            <a:ext cx="3121152" cy="3291840"/>
          </a:xfrm>
          <a:prstGeom prst="rect">
            <a:avLst/>
          </a:prstGeom>
        </p:spPr>
      </p:pic>
    </p:spTree>
    <p:extLst>
      <p:ext uri="{BB962C8B-B14F-4D97-AF65-F5344CB8AC3E}">
        <p14:creationId xmlns:p14="http://schemas.microsoft.com/office/powerpoint/2010/main" val="34038766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100000">
              <a:schemeClr val="tx1"/>
            </a:gs>
            <a:gs pos="0">
              <a:schemeClr val="accent1">
                <a:alpha val="50000"/>
              </a:schemeClr>
            </a:gs>
            <a:gs pos="99000">
              <a:schemeClr val="accent5"/>
            </a:gs>
          </a:gsLst>
          <a:lin ang="3600000" scaled="0"/>
        </a:gradFill>
        <a:effectLst/>
      </p:bgPr>
    </p:bg>
    <p:spTree>
      <p:nvGrpSpPr>
        <p:cNvPr id="1" name=""/>
        <p:cNvGrpSpPr/>
        <p:nvPr/>
      </p:nvGrpSpPr>
      <p:grpSpPr>
        <a:xfrm>
          <a:off x="0" y="0"/>
          <a:ext cx="0" cy="0"/>
          <a:chOff x="0" y="0"/>
          <a:chExt cx="0" cy="0"/>
        </a:xfrm>
      </p:grpSpPr>
      <p:sp>
        <p:nvSpPr>
          <p:cNvPr id="9" name="Fußzeilenplatzhalter 8">
            <a:extLst>
              <a:ext uri="{FF2B5EF4-FFF2-40B4-BE49-F238E27FC236}">
                <a16:creationId xmlns:a16="http://schemas.microsoft.com/office/drawing/2014/main" id="{2C594D0F-523F-4CAA-986F-4DFE31175AAF}"/>
              </a:ext>
            </a:extLst>
          </p:cNvPr>
          <p:cNvSpPr>
            <a:spLocks noGrp="1"/>
          </p:cNvSpPr>
          <p:nvPr>
            <p:ph type="ftr" sz="quarter" idx="11"/>
          </p:nvPr>
        </p:nvSpPr>
        <p:spPr/>
        <p:txBody>
          <a:bodyPr/>
          <a:lstStyle/>
          <a:p>
            <a:r>
              <a:rPr lang="de-DE"/>
              <a:t>copyright Bundesverband Gewaltprävention</a:t>
            </a:r>
          </a:p>
        </p:txBody>
      </p:sp>
      <p:sp>
        <p:nvSpPr>
          <p:cNvPr id="5" name="Textfeld 4">
            <a:extLst>
              <a:ext uri="{FF2B5EF4-FFF2-40B4-BE49-F238E27FC236}">
                <a16:creationId xmlns:a16="http://schemas.microsoft.com/office/drawing/2014/main" id="{734B794E-26D9-4D7E-829D-6FA311303535}"/>
              </a:ext>
            </a:extLst>
          </p:cNvPr>
          <p:cNvSpPr txBox="1"/>
          <p:nvPr/>
        </p:nvSpPr>
        <p:spPr>
          <a:xfrm>
            <a:off x="715161" y="686980"/>
            <a:ext cx="9099958" cy="3139321"/>
          </a:xfrm>
          <a:prstGeom prst="rect">
            <a:avLst/>
          </a:prstGeom>
          <a:noFill/>
        </p:spPr>
        <p:txBody>
          <a:bodyPr wrap="square">
            <a:spAutoFit/>
          </a:bodyPr>
          <a:lstStyle/>
          <a:p>
            <a:pPr eaLnBrk="1" hangingPunct="1">
              <a:spcBef>
                <a:spcPct val="0"/>
              </a:spcBef>
              <a:buFontTx/>
              <a:buNone/>
            </a:pPr>
            <a:r>
              <a:rPr lang="de-DE" altLang="de-DE" sz="1800" dirty="0"/>
              <a:t>25.000 Kinderleben wurden vergangenes Jahr durch sexuellen Missbrauch zerstört. (</a:t>
            </a:r>
            <a:r>
              <a:rPr lang="de-DE" altLang="de-DE" sz="1800" dirty="0" err="1"/>
              <a:t>poliz</a:t>
            </a:r>
            <a:r>
              <a:rPr lang="de-DE" altLang="de-DE" sz="1800" dirty="0"/>
              <a:t>. gemeldet). Die neue </a:t>
            </a:r>
            <a:r>
              <a:rPr lang="de-DE" altLang="de-DE" sz="1800" u="sng" dirty="0">
                <a:hlinkClick r:id="rId2"/>
              </a:rPr>
              <a:t>bundesweite Kriminalstatistik</a:t>
            </a:r>
            <a:r>
              <a:rPr lang="de-DE" altLang="de-DE" sz="1800" dirty="0"/>
              <a:t> zeigt, dass die Gewalt gegenüber Kindern zunimmt.</a:t>
            </a:r>
          </a:p>
          <a:p>
            <a:pPr eaLnBrk="1" hangingPunct="1">
              <a:spcBef>
                <a:spcPct val="0"/>
              </a:spcBef>
              <a:buFontTx/>
              <a:buNone/>
            </a:pPr>
            <a:r>
              <a:rPr lang="de-DE" altLang="de-DE" sz="1800" i="1" dirty="0"/>
              <a:t>Die erfassten Fälle von sexuellem Missbrauch sind zwar leicht rückläufig, aber Experten sind sich einig, dass die Dunkelziffer um ein Vielfaches höher ist. (</a:t>
            </a:r>
            <a:r>
              <a:rPr lang="de-DE" dirty="0"/>
              <a:t>So sollen in Deutschland über 200 000 Kinder und Jugendliche im Breitensport sexualisierte Gewalt erlebt haben. Im Leistungssport waren es fast ein Drittel der Befragten, 2017 wurden die Ergebnisse des Forschungsprojektes „Safe Sport“, das gemeinsam mit der Kölner Sporthochschule erarbeitet wurde, veröffentlicht. </a:t>
            </a:r>
            <a:r>
              <a:rPr lang="de-DE" altLang="de-DE" sz="1800" i="1" dirty="0"/>
              <a:t>Denn meist ist es nicht der unheimliche Fremde, der Kinder in sein Auto zerrt, um sie zu missbrauchen, sondern Menschen aus dem engsten Umfeld. Der Onkel, der Stiefvater, der Opa, Lehrer, die leiblichen Eltern, oder der Trainer, Übungsleiter, Vereinsvorstand, Jugendmitglieder!</a:t>
            </a:r>
            <a:endParaRPr lang="de-DE" altLang="de-DE" sz="1800" dirty="0"/>
          </a:p>
        </p:txBody>
      </p:sp>
      <p:pic>
        <p:nvPicPr>
          <p:cNvPr id="6" name="Picture 2">
            <a:extLst>
              <a:ext uri="{FF2B5EF4-FFF2-40B4-BE49-F238E27FC236}">
                <a16:creationId xmlns:a16="http://schemas.microsoft.com/office/drawing/2014/main" id="{837F75A4-455F-42AF-88FD-17CD02FBAA1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7660" y="3946802"/>
            <a:ext cx="3332002" cy="249792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4" descr="http://www.make-a-change.de/image/Grafiken/Themen/Gewalt/Sexueller%20Missbrauch/Verteilung_Opfer_2009.gif">
            <a:extLst>
              <a:ext uri="{FF2B5EF4-FFF2-40B4-BE49-F238E27FC236}">
                <a16:creationId xmlns:a16="http://schemas.microsoft.com/office/drawing/2014/main" id="{B46E8901-4EB1-4BCF-B60F-4848695D8B7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93887" y="3878263"/>
            <a:ext cx="4319587" cy="2478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136893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100000">
              <a:schemeClr val="tx1"/>
            </a:gs>
            <a:gs pos="0">
              <a:schemeClr val="accent1">
                <a:alpha val="50000"/>
              </a:schemeClr>
            </a:gs>
            <a:gs pos="99000">
              <a:schemeClr val="accent5"/>
            </a:gs>
          </a:gsLst>
          <a:lin ang="3600000" scaled="0"/>
        </a:gradFill>
        <a:effectLst/>
      </p:bgPr>
    </p:bg>
    <p:spTree>
      <p:nvGrpSpPr>
        <p:cNvPr id="1" name=""/>
        <p:cNvGrpSpPr/>
        <p:nvPr/>
      </p:nvGrpSpPr>
      <p:grpSpPr>
        <a:xfrm>
          <a:off x="0" y="0"/>
          <a:ext cx="0" cy="0"/>
          <a:chOff x="0" y="0"/>
          <a:chExt cx="0" cy="0"/>
        </a:xfrm>
      </p:grpSpPr>
      <p:sp>
        <p:nvSpPr>
          <p:cNvPr id="9" name="Fußzeilenplatzhalter 8">
            <a:extLst>
              <a:ext uri="{FF2B5EF4-FFF2-40B4-BE49-F238E27FC236}">
                <a16:creationId xmlns:a16="http://schemas.microsoft.com/office/drawing/2014/main" id="{2C594D0F-523F-4CAA-986F-4DFE31175AAF}"/>
              </a:ext>
            </a:extLst>
          </p:cNvPr>
          <p:cNvSpPr>
            <a:spLocks noGrp="1"/>
          </p:cNvSpPr>
          <p:nvPr>
            <p:ph type="ftr" sz="quarter" idx="11"/>
          </p:nvPr>
        </p:nvSpPr>
        <p:spPr/>
        <p:txBody>
          <a:bodyPr/>
          <a:lstStyle/>
          <a:p>
            <a:r>
              <a:rPr lang="de-DE"/>
              <a:t>copyright Bundesverband Gewaltprävention</a:t>
            </a:r>
          </a:p>
        </p:txBody>
      </p:sp>
      <p:sp>
        <p:nvSpPr>
          <p:cNvPr id="4" name="Textfeld 3">
            <a:extLst>
              <a:ext uri="{FF2B5EF4-FFF2-40B4-BE49-F238E27FC236}">
                <a16:creationId xmlns:a16="http://schemas.microsoft.com/office/drawing/2014/main" id="{EB11F99B-F321-452A-BBE9-237F8359FE27}"/>
              </a:ext>
            </a:extLst>
          </p:cNvPr>
          <p:cNvSpPr txBox="1"/>
          <p:nvPr/>
        </p:nvSpPr>
        <p:spPr>
          <a:xfrm>
            <a:off x="511728" y="520117"/>
            <a:ext cx="7952764" cy="5355312"/>
          </a:xfrm>
          <a:prstGeom prst="rect">
            <a:avLst/>
          </a:prstGeom>
          <a:noFill/>
        </p:spPr>
        <p:txBody>
          <a:bodyPr wrap="square">
            <a:spAutoFit/>
          </a:bodyPr>
          <a:lstStyle/>
          <a:p>
            <a:r>
              <a:rPr lang="de-DE" dirty="0">
                <a:effectLst/>
                <a:latin typeface="Arial" panose="020B0604020202020204" pitchFamily="34" charset="0"/>
              </a:rPr>
              <a:t>Viele Vereine haben immer noch Angst, sich in ihrem Umfeld einem Generalverdacht auszusetzen, wenn sie das Thema „sexualisierte Gewalt im Sport“ offen ansprechen. Jedoch gehört der Sport, bzw. Vereinsarbeit – wie alle übrigen Lebensbereiche auch – zu den Betätigungsfeldern für Täterinnen und Täter. Das Thema sollte daher in keinem Verein außen vor bleiben. Denn einen Sportverein diskreditiert nicht die Tatsache, dass es in der eigenen Organisation zu Übergriffen kommen kann, sondern allenfalls der unprofessionelle Umgang damit.</a:t>
            </a:r>
          </a:p>
          <a:p>
            <a:endParaRPr lang="de-DE" dirty="0">
              <a:latin typeface="Arial" panose="020B0604020202020204" pitchFamily="34" charset="0"/>
            </a:endParaRPr>
          </a:p>
          <a:p>
            <a:r>
              <a:rPr lang="de-DE" dirty="0">
                <a:effectLst/>
                <a:latin typeface="Arial" panose="020B0604020202020204" pitchFamily="34" charset="0"/>
              </a:rPr>
              <a:t>Ein koordiniertes und individuell abgestimmtes Vorgehen gewährleistet den Schutz aller Beteiligten im System und führt zur Handlungssicherheit bei den Verantwortlichen. Hierfür müssen gegebenenfalls Strukturen angepasst und neue Voraussetzungen geschaffen werden, die dann auch umgesetzt und kommuniziert werden. Das braucht natürlich Zeit und persönliches Engagement.</a:t>
            </a:r>
          </a:p>
          <a:p>
            <a:endParaRPr lang="de-DE" dirty="0">
              <a:latin typeface="Arial" panose="020B0604020202020204" pitchFamily="34" charset="0"/>
            </a:endParaRPr>
          </a:p>
          <a:p>
            <a:r>
              <a:rPr lang="de-DE" dirty="0">
                <a:effectLst/>
                <a:highlight>
                  <a:srgbClr val="FFFF00"/>
                </a:highlight>
                <a:latin typeface="Arial" panose="020B0604020202020204" pitchFamily="34" charset="0"/>
              </a:rPr>
              <a:t>Die Ausbildung dient dazu, Ihren Verein vor Ort in die Lage zu versetzen, mit der Thematik umzugehen, präventiv tätig zu werden und in Krisen- und Verdachtsfällen Orientierung zu finden und damit handlungsfähig zu bleiben</a:t>
            </a:r>
            <a:r>
              <a:rPr lang="de-DE" dirty="0">
                <a:effectLst/>
                <a:latin typeface="Arial" panose="020B0604020202020204" pitchFamily="34" charset="0"/>
              </a:rPr>
              <a:t>.</a:t>
            </a:r>
            <a:endParaRPr lang="de-DE" dirty="0"/>
          </a:p>
        </p:txBody>
      </p:sp>
      <p:pic>
        <p:nvPicPr>
          <p:cNvPr id="5" name="Grafik 4" descr="Ein Bild, das Text, Vektorgrafiken enthält.&#10;&#10;Automatisch generierte Beschreibung">
            <a:extLst>
              <a:ext uri="{FF2B5EF4-FFF2-40B4-BE49-F238E27FC236}">
                <a16:creationId xmlns:a16="http://schemas.microsoft.com/office/drawing/2014/main" id="{4878D0C4-E8B4-4F47-8C91-4E3B476700E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681687" y="2017683"/>
            <a:ext cx="3133725" cy="3057525"/>
          </a:xfrm>
          <a:prstGeom prst="rect">
            <a:avLst/>
          </a:prstGeom>
        </p:spPr>
      </p:pic>
    </p:spTree>
    <p:extLst>
      <p:ext uri="{BB962C8B-B14F-4D97-AF65-F5344CB8AC3E}">
        <p14:creationId xmlns:p14="http://schemas.microsoft.com/office/powerpoint/2010/main" val="21135966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100000">
              <a:schemeClr val="tx1"/>
            </a:gs>
            <a:gs pos="0">
              <a:schemeClr val="accent1">
                <a:alpha val="50000"/>
              </a:schemeClr>
            </a:gs>
            <a:gs pos="99000">
              <a:schemeClr val="accent5"/>
            </a:gs>
          </a:gsLst>
          <a:lin ang="3600000" scaled="0"/>
        </a:gradFill>
        <a:effectLst/>
      </p:bgPr>
    </p:bg>
    <p:spTree>
      <p:nvGrpSpPr>
        <p:cNvPr id="1" name=""/>
        <p:cNvGrpSpPr/>
        <p:nvPr/>
      </p:nvGrpSpPr>
      <p:grpSpPr>
        <a:xfrm>
          <a:off x="0" y="0"/>
          <a:ext cx="0" cy="0"/>
          <a:chOff x="0" y="0"/>
          <a:chExt cx="0" cy="0"/>
        </a:xfrm>
      </p:grpSpPr>
      <p:sp>
        <p:nvSpPr>
          <p:cNvPr id="9" name="Fußzeilenplatzhalter 8">
            <a:extLst>
              <a:ext uri="{FF2B5EF4-FFF2-40B4-BE49-F238E27FC236}">
                <a16:creationId xmlns:a16="http://schemas.microsoft.com/office/drawing/2014/main" id="{2C594D0F-523F-4CAA-986F-4DFE31175AAF}"/>
              </a:ext>
            </a:extLst>
          </p:cNvPr>
          <p:cNvSpPr>
            <a:spLocks noGrp="1"/>
          </p:cNvSpPr>
          <p:nvPr>
            <p:ph type="ftr" sz="quarter" idx="11"/>
          </p:nvPr>
        </p:nvSpPr>
        <p:spPr/>
        <p:txBody>
          <a:bodyPr/>
          <a:lstStyle/>
          <a:p>
            <a:r>
              <a:rPr lang="de-DE" dirty="0" err="1"/>
              <a:t>copyright</a:t>
            </a:r>
            <a:r>
              <a:rPr lang="de-DE" dirty="0"/>
              <a:t> Bundesverband Gewaltprävention</a:t>
            </a:r>
          </a:p>
        </p:txBody>
      </p:sp>
      <p:sp>
        <p:nvSpPr>
          <p:cNvPr id="4" name="Textfeld 3">
            <a:extLst>
              <a:ext uri="{FF2B5EF4-FFF2-40B4-BE49-F238E27FC236}">
                <a16:creationId xmlns:a16="http://schemas.microsoft.com/office/drawing/2014/main" id="{92DFCA9C-ABA7-4374-9AA2-72325F51ECEB}"/>
              </a:ext>
            </a:extLst>
          </p:cNvPr>
          <p:cNvSpPr txBox="1"/>
          <p:nvPr/>
        </p:nvSpPr>
        <p:spPr>
          <a:xfrm>
            <a:off x="391486" y="319088"/>
            <a:ext cx="8714064" cy="2560060"/>
          </a:xfrm>
          <a:prstGeom prst="rect">
            <a:avLst/>
          </a:prstGeom>
          <a:noFill/>
        </p:spPr>
        <p:txBody>
          <a:bodyPr wrap="square">
            <a:spAutoFit/>
          </a:bodyPr>
          <a:lstStyle/>
          <a:p>
            <a:pPr eaLnBrk="1" hangingPunct="1">
              <a:lnSpc>
                <a:spcPct val="80000"/>
              </a:lnSpc>
            </a:pPr>
            <a:r>
              <a:rPr lang="de-DE" altLang="de-DE" sz="2800" b="1" dirty="0"/>
              <a:t>Was ist sexualisierte Gewalt?</a:t>
            </a:r>
          </a:p>
          <a:p>
            <a:pPr eaLnBrk="1" hangingPunct="1">
              <a:lnSpc>
                <a:spcPct val="80000"/>
              </a:lnSpc>
            </a:pPr>
            <a:endParaRPr lang="de-DE" altLang="de-DE" sz="2800" b="1" dirty="0"/>
          </a:p>
          <a:p>
            <a:pPr eaLnBrk="1" hangingPunct="1">
              <a:lnSpc>
                <a:spcPct val="80000"/>
              </a:lnSpc>
            </a:pPr>
            <a:r>
              <a:rPr lang="de-DE" altLang="de-DE" sz="1800" b="1" dirty="0"/>
              <a:t>Sexualisierte Gewalt im weiteren Sinne</a:t>
            </a:r>
          </a:p>
          <a:p>
            <a:pPr eaLnBrk="1" hangingPunct="1">
              <a:lnSpc>
                <a:spcPct val="80000"/>
              </a:lnSpc>
            </a:pPr>
            <a:r>
              <a:rPr lang="de-DE" altLang="de-DE" sz="1800" dirty="0"/>
              <a:t>Sexuelle Belästigung: Geschlechtsbezogene    oder sexualisierende Übergriffe durch Worte, Gesten, Bilder oder Handlungen mit oder ohne Körperkontakt</a:t>
            </a:r>
          </a:p>
          <a:p>
            <a:pPr eaLnBrk="1" hangingPunct="1">
              <a:lnSpc>
                <a:spcPct val="80000"/>
              </a:lnSpc>
            </a:pPr>
            <a:endParaRPr lang="de-DE" altLang="de-DE" sz="1800" dirty="0"/>
          </a:p>
          <a:p>
            <a:pPr eaLnBrk="1" hangingPunct="1">
              <a:lnSpc>
                <a:spcPct val="80000"/>
              </a:lnSpc>
            </a:pPr>
            <a:r>
              <a:rPr lang="de-DE" altLang="de-DE" sz="1800" b="1" dirty="0"/>
              <a:t>Sexualisierte Gewalt im engeren Sinne</a:t>
            </a:r>
          </a:p>
          <a:p>
            <a:pPr eaLnBrk="1" hangingPunct="1">
              <a:lnSpc>
                <a:spcPct val="80000"/>
              </a:lnSpc>
            </a:pPr>
            <a:r>
              <a:rPr lang="de-DE" altLang="de-DE" sz="1800" dirty="0"/>
              <a:t>Vergewaltigung oder die sexuelle Nötigung: Die Nötigung zu sexuellen Handlungen mit Gewalt, durch Drohung mit gegenwärtiger Gefahr für Leib und Leben oder unter Ausnutzung einer Lage, in der das Opfer dem Täter schutzlos ausgeliefert ist.</a:t>
            </a:r>
          </a:p>
        </p:txBody>
      </p:sp>
      <p:sp>
        <p:nvSpPr>
          <p:cNvPr id="6" name="Textfeld 5">
            <a:extLst>
              <a:ext uri="{FF2B5EF4-FFF2-40B4-BE49-F238E27FC236}">
                <a16:creationId xmlns:a16="http://schemas.microsoft.com/office/drawing/2014/main" id="{FA0FF047-B913-46ED-9EBA-7A66606E7B87}"/>
              </a:ext>
            </a:extLst>
          </p:cNvPr>
          <p:cNvSpPr txBox="1"/>
          <p:nvPr/>
        </p:nvSpPr>
        <p:spPr>
          <a:xfrm>
            <a:off x="391486" y="2955755"/>
            <a:ext cx="11409027" cy="3323987"/>
          </a:xfrm>
          <a:prstGeom prst="rect">
            <a:avLst/>
          </a:prstGeom>
          <a:noFill/>
        </p:spPr>
        <p:txBody>
          <a:bodyPr wrap="square">
            <a:spAutoFit/>
          </a:bodyPr>
          <a:lstStyle/>
          <a:p>
            <a:pPr eaLnBrk="1" hangingPunct="1">
              <a:spcBef>
                <a:spcPct val="0"/>
              </a:spcBef>
              <a:buFontTx/>
              <a:buNone/>
            </a:pPr>
            <a:r>
              <a:rPr lang="de-DE" altLang="de-DE" sz="1400" dirty="0"/>
              <a:t>Die polizeiliche Kriminalstatistik 2018 des Bundesministeriums des Inneren erfasste beispielsweise über </a:t>
            </a:r>
            <a:r>
              <a:rPr lang="de-DE" altLang="de-DE" sz="1400" b="1" dirty="0"/>
              <a:t>25.000 Fälle </a:t>
            </a:r>
            <a:r>
              <a:rPr lang="de-DE" altLang="de-DE" sz="1400" dirty="0"/>
              <a:t>von sexuellem Missbrauch. Aufgrund der oben beschriebenen Gefühlssituation nach erlebtem sexuellem Missbrauch kommt es aber oftmals </a:t>
            </a:r>
            <a:r>
              <a:rPr lang="de-DE" altLang="de-DE" sz="1400" b="1" dirty="0"/>
              <a:t>weder zur Anzeige noch zur Angabe bei Befragungen</a:t>
            </a:r>
            <a:r>
              <a:rPr lang="de-DE" altLang="de-DE" sz="1400" dirty="0"/>
              <a:t>. Die Dunkelziffer darf deshalb als </a:t>
            </a:r>
            <a:r>
              <a:rPr lang="de-DE" altLang="de-DE" sz="1400" b="1" dirty="0"/>
              <a:t>sehr hoch </a:t>
            </a:r>
            <a:r>
              <a:rPr lang="de-DE" altLang="de-DE" sz="1400" dirty="0"/>
              <a:t>angesehen werden. Die Weltgesundheitsorganisation (WHO) geht für Deutschland von </a:t>
            </a:r>
            <a:r>
              <a:rPr lang="de-DE" altLang="de-DE" sz="1400" b="1" u="sng" dirty="0"/>
              <a:t>einer Million </a:t>
            </a:r>
            <a:r>
              <a:rPr lang="de-DE" altLang="de-DE" sz="1400" dirty="0"/>
              <a:t>betroffener Mädchen und Jungen aus.</a:t>
            </a:r>
          </a:p>
          <a:p>
            <a:pPr eaLnBrk="1" hangingPunct="1">
              <a:spcBef>
                <a:spcPct val="0"/>
              </a:spcBef>
              <a:buFontTx/>
              <a:buNone/>
            </a:pPr>
            <a:endParaRPr lang="de-DE" altLang="de-DE" sz="1400" dirty="0"/>
          </a:p>
          <a:p>
            <a:pPr eaLnBrk="1" hangingPunct="1">
              <a:spcBef>
                <a:spcPct val="0"/>
              </a:spcBef>
              <a:buFontTx/>
              <a:buNone/>
            </a:pPr>
            <a:r>
              <a:rPr lang="de-DE" altLang="de-DE" sz="1400" dirty="0"/>
              <a:t>Aufgrund der Erfahrung von spezialisierten Beratungsstellen und verschiedener Studien lassen sich  in der aktuellen Fachdiskussion dennoch folgende Tatsachen festschreiben:</a:t>
            </a:r>
          </a:p>
          <a:p>
            <a:pPr eaLnBrk="1" hangingPunct="1">
              <a:spcBef>
                <a:spcPct val="0"/>
              </a:spcBef>
              <a:buFontTx/>
              <a:buNone/>
            </a:pPr>
            <a:endParaRPr lang="de-DE" altLang="de-DE" sz="1400" dirty="0"/>
          </a:p>
          <a:p>
            <a:pPr eaLnBrk="1" hangingPunct="1">
              <a:spcBef>
                <a:spcPct val="0"/>
              </a:spcBef>
              <a:buFontTx/>
              <a:buNone/>
            </a:pPr>
            <a:r>
              <a:rPr lang="de-DE" altLang="de-DE" sz="1400" b="1" dirty="0">
                <a:highlight>
                  <a:srgbClr val="FFFF00"/>
                </a:highlight>
              </a:rPr>
              <a:t>Jedes 4. - 6. Mädchen und jeder 8. - 12. Junge </a:t>
            </a:r>
            <a:r>
              <a:rPr lang="de-DE" altLang="de-DE" sz="1400" dirty="0">
                <a:highlight>
                  <a:srgbClr val="FFFF00"/>
                </a:highlight>
              </a:rPr>
              <a:t>ist mindestens einmal in ihrem/seinem Leben von sexuellem Missbrauch betroffen.</a:t>
            </a:r>
          </a:p>
          <a:p>
            <a:pPr eaLnBrk="1" hangingPunct="1">
              <a:spcBef>
                <a:spcPct val="0"/>
              </a:spcBef>
              <a:buFontTx/>
              <a:buNone/>
            </a:pPr>
            <a:r>
              <a:rPr lang="de-DE" altLang="de-DE" sz="1400" b="1" dirty="0"/>
              <a:t>Mädchen werden häufig in der Familie und dem familiären Umfeld sexuell ausgebeutet, Jungen in 80 - 90 % durch Personen im weiter gefassten sozialen Nahraum.</a:t>
            </a:r>
          </a:p>
          <a:p>
            <a:pPr eaLnBrk="1" hangingPunct="1">
              <a:spcBef>
                <a:spcPct val="0"/>
              </a:spcBef>
              <a:buFontTx/>
              <a:buNone/>
            </a:pPr>
            <a:endParaRPr lang="de-DE" altLang="de-DE" sz="1400" b="1" dirty="0"/>
          </a:p>
          <a:p>
            <a:pPr eaLnBrk="1" hangingPunct="1">
              <a:spcBef>
                <a:spcPct val="0"/>
              </a:spcBef>
              <a:buFontTx/>
              <a:buNone/>
            </a:pPr>
            <a:r>
              <a:rPr lang="de-DE" altLang="de-DE" sz="1400" dirty="0"/>
              <a:t>    </a:t>
            </a:r>
            <a:r>
              <a:rPr lang="de-DE" altLang="de-DE" sz="1400" b="1" dirty="0">
                <a:solidFill>
                  <a:srgbClr val="FF0000"/>
                </a:solidFill>
              </a:rPr>
              <a:t>Mädchen im Alter von 6 - 12 Jahren sind besonders häufig betroffen.</a:t>
            </a:r>
          </a:p>
          <a:p>
            <a:pPr eaLnBrk="1" hangingPunct="1">
              <a:spcBef>
                <a:spcPct val="0"/>
              </a:spcBef>
              <a:buFontTx/>
              <a:buNone/>
            </a:pPr>
            <a:r>
              <a:rPr lang="de-DE" altLang="de-DE" sz="1400" dirty="0"/>
              <a:t>    Behinderte Kinder sind doppelt so häufig betroffen.</a:t>
            </a:r>
          </a:p>
          <a:p>
            <a:pPr eaLnBrk="1" hangingPunct="1">
              <a:spcBef>
                <a:spcPct val="0"/>
              </a:spcBef>
              <a:buFontTx/>
              <a:buNone/>
            </a:pPr>
            <a:r>
              <a:rPr lang="de-DE" altLang="de-DE" sz="1400" dirty="0"/>
              <a:t>    80 - 90 % der Täter sind Männer, 10 - 20 % sind Frauen.</a:t>
            </a:r>
          </a:p>
        </p:txBody>
      </p:sp>
    </p:spTree>
    <p:extLst>
      <p:ext uri="{BB962C8B-B14F-4D97-AF65-F5344CB8AC3E}">
        <p14:creationId xmlns:p14="http://schemas.microsoft.com/office/powerpoint/2010/main" val="11388437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13">
            <a:extLst>
              <a:ext uri="{FF2B5EF4-FFF2-40B4-BE49-F238E27FC236}">
                <a16:creationId xmlns:a16="http://schemas.microsoft.com/office/drawing/2014/main" id="{3B5F8FB9-93B9-4832-A062-85E1B6A5AF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Grafik 1">
            <a:extLst>
              <a:ext uri="{FF2B5EF4-FFF2-40B4-BE49-F238E27FC236}">
                <a16:creationId xmlns:a16="http://schemas.microsoft.com/office/drawing/2014/main" id="{BD9B0B0C-9DCF-4689-8AD8-83ED7C740EF3}"/>
              </a:ext>
            </a:extLst>
          </p:cNvPr>
          <p:cNvPicPr>
            <a:picLocks noChangeAspect="1"/>
          </p:cNvPicPr>
          <p:nvPr/>
        </p:nvPicPr>
        <p:blipFill rotWithShape="1">
          <a:blip r:embed="rId2">
            <a:extLst>
              <a:ext uri="{28A0092B-C50C-407E-A947-70E740481C1C}">
                <a14:useLocalDpi xmlns:a14="http://schemas.microsoft.com/office/drawing/2010/main" val="0"/>
              </a:ext>
            </a:extLst>
          </a:blip>
          <a:srcRect t="7554" r="-1" b="-1"/>
          <a:stretch/>
        </p:blipFill>
        <p:spPr bwMode="auto">
          <a:xfrm>
            <a:off x="2442398" y="167934"/>
            <a:ext cx="9285692" cy="6051891"/>
          </a:xfrm>
          <a:custGeom>
            <a:avLst/>
            <a:gdLst/>
            <a:ahLst/>
            <a:cxnLst/>
            <a:rect l="l" t="t" r="r" b="b"/>
            <a:pathLst>
              <a:path w="10522527" h="6858000">
                <a:moveTo>
                  <a:pt x="2882142" y="0"/>
                </a:moveTo>
                <a:lnTo>
                  <a:pt x="10522527" y="0"/>
                </a:lnTo>
                <a:lnTo>
                  <a:pt x="10522527" y="6858000"/>
                </a:lnTo>
                <a:lnTo>
                  <a:pt x="80697" y="6858000"/>
                </a:lnTo>
                <a:lnTo>
                  <a:pt x="37339" y="6516785"/>
                </a:lnTo>
                <a:cubicBezTo>
                  <a:pt x="12648" y="6273664"/>
                  <a:pt x="0" y="6026982"/>
                  <a:pt x="0" y="5777347"/>
                </a:cubicBezTo>
                <a:cubicBezTo>
                  <a:pt x="0" y="3530630"/>
                  <a:pt x="1024495" y="1523197"/>
                  <a:pt x="2631803" y="196728"/>
                </a:cubicBezTo>
                <a:close/>
              </a:path>
            </a:pathLst>
          </a:cu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Arc 15">
            <a:extLst>
              <a:ext uri="{FF2B5EF4-FFF2-40B4-BE49-F238E27FC236}">
                <a16:creationId xmlns:a16="http://schemas.microsoft.com/office/drawing/2014/main" id="{F37E8EB2-7BE0-4F3D-921C-F4E9C2C149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427715">
            <a:off x="1108520" y="775849"/>
            <a:ext cx="2987899" cy="2987899"/>
          </a:xfrm>
          <a:prstGeom prst="arc">
            <a:avLst>
              <a:gd name="adj1" fmla="val 16200000"/>
              <a:gd name="adj2" fmla="val 2287352"/>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2" name="Oval 17">
            <a:extLst>
              <a:ext uri="{FF2B5EF4-FFF2-40B4-BE49-F238E27FC236}">
                <a16:creationId xmlns:a16="http://schemas.microsoft.com/office/drawing/2014/main" id="{E77AE46B-A945-4A7E-9911-903176079D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742" y="5649686"/>
            <a:ext cx="546100" cy="5461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9" name="Fußzeilenplatzhalter 8">
            <a:extLst>
              <a:ext uri="{FF2B5EF4-FFF2-40B4-BE49-F238E27FC236}">
                <a16:creationId xmlns:a16="http://schemas.microsoft.com/office/drawing/2014/main" id="{2C594D0F-523F-4CAA-986F-4DFE31175AAF}"/>
              </a:ext>
            </a:extLst>
          </p:cNvPr>
          <p:cNvSpPr>
            <a:spLocks noGrp="1"/>
          </p:cNvSpPr>
          <p:nvPr>
            <p:ph type="ftr" sz="quarter" idx="11"/>
          </p:nvPr>
        </p:nvSpPr>
        <p:spPr>
          <a:xfrm>
            <a:off x="5205917" y="6356350"/>
            <a:ext cx="4114800" cy="365125"/>
          </a:xfrm>
        </p:spPr>
        <p:txBody>
          <a:bodyPr vert="horz" lIns="91440" tIns="45720" rIns="91440" bIns="45720" rtlCol="0" anchor="ctr">
            <a:normAutofit/>
          </a:bodyPr>
          <a:lstStyle/>
          <a:p>
            <a:pPr>
              <a:spcAft>
                <a:spcPts val="600"/>
              </a:spcAft>
            </a:pPr>
            <a:r>
              <a:rPr lang="en-US" kern="1200">
                <a:solidFill>
                  <a:srgbClr val="FFFFFF"/>
                </a:solidFill>
                <a:latin typeface="+mn-lt"/>
                <a:ea typeface="+mn-ea"/>
                <a:cs typeface="+mn-cs"/>
              </a:rPr>
              <a:t>copyright Bundesverband Gewaltprävention</a:t>
            </a:r>
          </a:p>
        </p:txBody>
      </p:sp>
    </p:spTree>
    <p:extLst>
      <p:ext uri="{BB962C8B-B14F-4D97-AF65-F5344CB8AC3E}">
        <p14:creationId xmlns:p14="http://schemas.microsoft.com/office/powerpoint/2010/main" val="28580550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100000">
              <a:schemeClr val="tx1"/>
            </a:gs>
            <a:gs pos="0">
              <a:schemeClr val="accent1">
                <a:alpha val="50000"/>
              </a:schemeClr>
            </a:gs>
            <a:gs pos="99000">
              <a:schemeClr val="accent5"/>
            </a:gs>
          </a:gsLst>
          <a:lin ang="3600000" scaled="0"/>
        </a:gradFill>
        <a:effectLst/>
      </p:bgPr>
    </p:bg>
    <p:spTree>
      <p:nvGrpSpPr>
        <p:cNvPr id="1" name=""/>
        <p:cNvGrpSpPr/>
        <p:nvPr/>
      </p:nvGrpSpPr>
      <p:grpSpPr>
        <a:xfrm>
          <a:off x="0" y="0"/>
          <a:ext cx="0" cy="0"/>
          <a:chOff x="0" y="0"/>
          <a:chExt cx="0" cy="0"/>
        </a:xfrm>
      </p:grpSpPr>
      <p:sp>
        <p:nvSpPr>
          <p:cNvPr id="9" name="Fußzeilenplatzhalter 8">
            <a:extLst>
              <a:ext uri="{FF2B5EF4-FFF2-40B4-BE49-F238E27FC236}">
                <a16:creationId xmlns:a16="http://schemas.microsoft.com/office/drawing/2014/main" id="{2C594D0F-523F-4CAA-986F-4DFE31175AAF}"/>
              </a:ext>
            </a:extLst>
          </p:cNvPr>
          <p:cNvSpPr>
            <a:spLocks noGrp="1"/>
          </p:cNvSpPr>
          <p:nvPr>
            <p:ph type="ftr" sz="quarter" idx="11"/>
          </p:nvPr>
        </p:nvSpPr>
        <p:spPr/>
        <p:txBody>
          <a:bodyPr/>
          <a:lstStyle/>
          <a:p>
            <a:r>
              <a:rPr lang="de-DE"/>
              <a:t>copyright Bundesverband Gewaltprävention</a:t>
            </a:r>
          </a:p>
        </p:txBody>
      </p:sp>
      <p:sp>
        <p:nvSpPr>
          <p:cNvPr id="4" name="Textfeld 3">
            <a:extLst>
              <a:ext uri="{FF2B5EF4-FFF2-40B4-BE49-F238E27FC236}">
                <a16:creationId xmlns:a16="http://schemas.microsoft.com/office/drawing/2014/main" id="{7A3C2207-5467-40C2-B8FD-6F68043016F4}"/>
              </a:ext>
            </a:extLst>
          </p:cNvPr>
          <p:cNvSpPr txBox="1"/>
          <p:nvPr/>
        </p:nvSpPr>
        <p:spPr>
          <a:xfrm>
            <a:off x="285227" y="461394"/>
            <a:ext cx="9118832" cy="6001643"/>
          </a:xfrm>
          <a:prstGeom prst="rect">
            <a:avLst/>
          </a:prstGeom>
          <a:noFill/>
        </p:spPr>
        <p:txBody>
          <a:bodyPr wrap="square">
            <a:spAutoFit/>
          </a:bodyPr>
          <a:lstStyle/>
          <a:p>
            <a:r>
              <a:rPr lang="de-DE" sz="2400" dirty="0">
                <a:effectLst/>
                <a:latin typeface="Arial" panose="020B0604020202020204" pitchFamily="34" charset="0"/>
              </a:rPr>
              <a:t>Was bedeutet „sexualisierte Gewalt“?</a:t>
            </a:r>
          </a:p>
          <a:p>
            <a:r>
              <a:rPr lang="de-DE" dirty="0">
                <a:effectLst/>
                <a:latin typeface="Arial" panose="020B0604020202020204" pitchFamily="34" charset="0"/>
              </a:rPr>
              <a:t>„Sexualisierte Gewalt“ liegt immer dann vor, wenn ein Erwachsener oder Jugendlicher oder auch ein Kind ein Mädchen oder einen Jungen dazu benutzt, die eigenen Bedürfnisse mittels sexualisierter Gewalt auszuleben.</a:t>
            </a:r>
          </a:p>
          <a:p>
            <a:r>
              <a:rPr lang="de-DE" dirty="0">
                <a:effectLst/>
                <a:latin typeface="Arial" panose="020B0604020202020204" pitchFamily="34" charset="0"/>
              </a:rPr>
              <a:t>Dies kann durch Worte, Gesten, Bilder oder Handlungen mit oder ohne direkten Körperkontakt geschehen. Täter und Täterinnen nutzen die eigene Machtposition und die Abhängigkeit der Betroffenen, ignorieren deren Grenzen und sind den Betroffenen meist bekannt. Sie sehen ihr Gegenüber nur als Objekt. Ihr Vorgehen ist in der Regel lange geplant und vorbereitet und somit eine bewusste Tat. </a:t>
            </a:r>
          </a:p>
          <a:p>
            <a:endParaRPr lang="de-DE" dirty="0">
              <a:effectLst/>
              <a:latin typeface="Arial" panose="020B0604020202020204" pitchFamily="34" charset="0"/>
            </a:endParaRPr>
          </a:p>
          <a:p>
            <a:r>
              <a:rPr lang="de-DE" dirty="0">
                <a:effectLst/>
                <a:latin typeface="Arial" panose="020B0604020202020204" pitchFamily="34" charset="0"/>
              </a:rPr>
              <a:t>Es ist keinesfalls ein „Ausrutscher“ oder ein „Versehen“. Zudem handelt es sich selten um ein einmaliges Vorgehen, sondern fast immer um eine Wiederholungstat. </a:t>
            </a:r>
          </a:p>
          <a:p>
            <a:r>
              <a:rPr lang="de-DE" dirty="0">
                <a:effectLst/>
                <a:latin typeface="Arial" panose="020B0604020202020204" pitchFamily="34" charset="0"/>
              </a:rPr>
              <a:t>Die Täter und Täterinnen agieren durch gezielte Ansprachen entweder mit Drohungen oder mit Versprechungen und Belohnungen. In der Regel kennen sie die Wünsche, Vorlieben oder Probleme ihres Gegenübers und nehmen diese gezielt für ihre Vorhaben auf. Im Strafrecht wird sexualisierte Gewalt weitestgehend unter den „Straftaten gegen die sexuelle Selbstbestimmung“ – erfasst (Strafgesetzbuch, §§174 – 184g).</a:t>
            </a:r>
          </a:p>
          <a:p>
            <a:br>
              <a:rPr lang="de-DE" dirty="0">
                <a:effectLst/>
                <a:latin typeface="Arial" panose="020B0604020202020204" pitchFamily="34" charset="0"/>
              </a:rPr>
            </a:br>
            <a:r>
              <a:rPr lang="de-DE" dirty="0">
                <a:effectLst/>
                <a:highlight>
                  <a:srgbClr val="FFFF00"/>
                </a:highlight>
                <a:latin typeface="Arial" panose="020B0604020202020204" pitchFamily="34" charset="0"/>
              </a:rPr>
              <a:t>Neuste Änderung seit 2020: kann mit Freiheitsstrafe bis 15 Jahren bestraft werden.</a:t>
            </a:r>
          </a:p>
          <a:p>
            <a:r>
              <a:rPr lang="de-DE" dirty="0">
                <a:highlight>
                  <a:srgbClr val="FFFF00"/>
                </a:highlight>
              </a:rPr>
              <a:t>Eine Einstellung von Verfahren wegen Geringfügigkeit oder gegen Auflagen soll in Zukunft ausgeschlossen sein. </a:t>
            </a:r>
          </a:p>
        </p:txBody>
      </p:sp>
    </p:spTree>
    <p:extLst>
      <p:ext uri="{BB962C8B-B14F-4D97-AF65-F5344CB8AC3E}">
        <p14:creationId xmlns:p14="http://schemas.microsoft.com/office/powerpoint/2010/main" val="41214654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 name="Rectangle 13">
            <a:extLst>
              <a:ext uri="{FF2B5EF4-FFF2-40B4-BE49-F238E27FC236}">
                <a16:creationId xmlns:a16="http://schemas.microsoft.com/office/drawing/2014/main" id="{F56F5174-31D9-4DBB-AAB7-A1FD7BDB13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5614875" cy="6858000"/>
          </a:xfrm>
          <a:prstGeom prst="rect">
            <a:avLst/>
          </a:prstGeom>
          <a:gradFill>
            <a:gsLst>
              <a:gs pos="0">
                <a:schemeClr val="accent1">
                  <a:lumMod val="100000"/>
                  <a:alpha val="82000"/>
                </a:schemeClr>
              </a:gs>
              <a:gs pos="25000">
                <a:schemeClr val="accent1">
                  <a:alpha val="60000"/>
                </a:schemeClr>
              </a:gs>
              <a:gs pos="94000">
                <a:schemeClr val="bg2">
                  <a:lumMod val="75000"/>
                </a:schemeClr>
              </a:gs>
              <a:gs pos="100000">
                <a:schemeClr val="bg2">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15">
            <a:extLst>
              <a:ext uri="{FF2B5EF4-FFF2-40B4-BE49-F238E27FC236}">
                <a16:creationId xmlns:a16="http://schemas.microsoft.com/office/drawing/2014/main" id="{AE113210-7872-481A-ADE6-3A05CCAF5EB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Textfeld 3">
            <a:extLst>
              <a:ext uri="{FF2B5EF4-FFF2-40B4-BE49-F238E27FC236}">
                <a16:creationId xmlns:a16="http://schemas.microsoft.com/office/drawing/2014/main" id="{847A5F3F-A132-422F-B454-D62FCCD24FEC}"/>
              </a:ext>
            </a:extLst>
          </p:cNvPr>
          <p:cNvSpPr txBox="1"/>
          <p:nvPr/>
        </p:nvSpPr>
        <p:spPr>
          <a:xfrm>
            <a:off x="6094105" y="802955"/>
            <a:ext cx="4977976" cy="1454051"/>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4400">
                <a:solidFill>
                  <a:srgbClr val="000000"/>
                </a:solidFill>
                <a:effectLst/>
                <a:latin typeface="+mj-lt"/>
                <a:ea typeface="+mj-ea"/>
                <a:cs typeface="+mj-cs"/>
              </a:rPr>
              <a:t>Besonderheiten im Sport</a:t>
            </a:r>
            <a:endParaRPr lang="en-US" sz="4400">
              <a:solidFill>
                <a:srgbClr val="000000"/>
              </a:solidFill>
              <a:latin typeface="+mj-lt"/>
              <a:ea typeface="+mj-ea"/>
              <a:cs typeface="+mj-cs"/>
            </a:endParaRPr>
          </a:p>
        </p:txBody>
      </p:sp>
      <p:sp>
        <p:nvSpPr>
          <p:cNvPr id="23" name="Freeform 62">
            <a:extLst>
              <a:ext uri="{FF2B5EF4-FFF2-40B4-BE49-F238E27FC236}">
                <a16:creationId xmlns:a16="http://schemas.microsoft.com/office/drawing/2014/main" id="{F9A95BEE-6BB1-4A28-A8E6-A34B2E42EF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38619"/>
            <a:ext cx="5000438" cy="5400962"/>
          </a:xfrm>
          <a:custGeom>
            <a:avLst/>
            <a:gdLst>
              <a:gd name="connsiteX0" fmla="*/ 2299956 w 5000438"/>
              <a:gd name="connsiteY0" fmla="*/ 0 h 5400962"/>
              <a:gd name="connsiteX1" fmla="*/ 5000438 w 5000438"/>
              <a:gd name="connsiteY1" fmla="*/ 2700481 h 5400962"/>
              <a:gd name="connsiteX2" fmla="*/ 2299956 w 5000438"/>
              <a:gd name="connsiteY2" fmla="*/ 5400962 h 5400962"/>
              <a:gd name="connsiteX3" fmla="*/ 60675 w 5000438"/>
              <a:gd name="connsiteY3" fmla="*/ 4210346 h 5400962"/>
              <a:gd name="connsiteX4" fmla="*/ 0 w 5000438"/>
              <a:gd name="connsiteY4" fmla="*/ 4110472 h 5400962"/>
              <a:gd name="connsiteX5" fmla="*/ 0 w 5000438"/>
              <a:gd name="connsiteY5" fmla="*/ 1290491 h 5400962"/>
              <a:gd name="connsiteX6" fmla="*/ 60675 w 5000438"/>
              <a:gd name="connsiteY6" fmla="*/ 1190617 h 5400962"/>
              <a:gd name="connsiteX7" fmla="*/ 2299956 w 5000438"/>
              <a:gd name="connsiteY7" fmla="*/ 0 h 5400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00438" h="5400962">
                <a:moveTo>
                  <a:pt x="2299956" y="0"/>
                </a:moveTo>
                <a:cubicBezTo>
                  <a:pt x="3791390" y="0"/>
                  <a:pt x="5000438" y="1209047"/>
                  <a:pt x="5000438" y="2700481"/>
                </a:cubicBezTo>
                <a:cubicBezTo>
                  <a:pt x="5000438" y="4191915"/>
                  <a:pt x="3791390" y="5400962"/>
                  <a:pt x="2299956" y="5400962"/>
                </a:cubicBezTo>
                <a:cubicBezTo>
                  <a:pt x="1367810" y="5400962"/>
                  <a:pt x="545971" y="4928678"/>
                  <a:pt x="60675" y="4210346"/>
                </a:cubicBezTo>
                <a:lnTo>
                  <a:pt x="0" y="4110472"/>
                </a:lnTo>
                <a:lnTo>
                  <a:pt x="0" y="1290491"/>
                </a:lnTo>
                <a:lnTo>
                  <a:pt x="60675" y="1190617"/>
                </a:lnTo>
                <a:cubicBezTo>
                  <a:pt x="545971" y="472284"/>
                  <a:pt x="1367810" y="0"/>
                  <a:pt x="2299956" y="0"/>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7" name="Grafik 6">
            <a:extLst>
              <a:ext uri="{FF2B5EF4-FFF2-40B4-BE49-F238E27FC236}">
                <a16:creationId xmlns:a16="http://schemas.microsoft.com/office/drawing/2014/main" id="{AD5A1C04-FDC7-4D2B-A362-C3CCA16C6370}"/>
              </a:ext>
            </a:extLst>
          </p:cNvPr>
          <p:cNvPicPr>
            <a:picLocks noChangeAspect="1"/>
          </p:cNvPicPr>
          <p:nvPr/>
        </p:nvPicPr>
        <p:blipFill rotWithShape="1">
          <a:blip r:embed="rId3">
            <a:alphaModFix/>
          </a:blip>
          <a:srcRect l="14430" r="12479" b="-1"/>
          <a:stretch/>
        </p:blipFill>
        <p:spPr>
          <a:xfrm>
            <a:off x="20" y="907231"/>
            <a:ext cx="4838021" cy="5063738"/>
          </a:xfrm>
          <a:custGeom>
            <a:avLst/>
            <a:gdLst/>
            <a:ahLst/>
            <a:cxnLst/>
            <a:rect l="l" t="t" r="r" b="b"/>
            <a:pathLst>
              <a:path w="4838041" h="5063738">
                <a:moveTo>
                  <a:pt x="2306172" y="0"/>
                </a:moveTo>
                <a:cubicBezTo>
                  <a:pt x="3704485" y="0"/>
                  <a:pt x="4838041" y="1133556"/>
                  <a:pt x="4838041" y="2531869"/>
                </a:cubicBezTo>
                <a:cubicBezTo>
                  <a:pt x="4838041" y="3930182"/>
                  <a:pt x="3704485" y="5063738"/>
                  <a:pt x="2306172" y="5063738"/>
                </a:cubicBezTo>
                <a:cubicBezTo>
                  <a:pt x="1344832" y="5063738"/>
                  <a:pt x="508631" y="4527956"/>
                  <a:pt x="79886" y="3738709"/>
                </a:cubicBezTo>
                <a:lnTo>
                  <a:pt x="0" y="3572876"/>
                </a:lnTo>
                <a:lnTo>
                  <a:pt x="0" y="1490863"/>
                </a:lnTo>
                <a:lnTo>
                  <a:pt x="79886" y="1325030"/>
                </a:lnTo>
                <a:cubicBezTo>
                  <a:pt x="508631" y="535783"/>
                  <a:pt x="1344832" y="0"/>
                  <a:pt x="2306172" y="0"/>
                </a:cubicBezTo>
                <a:close/>
              </a:path>
            </a:pathLst>
          </a:custGeom>
          <a:effectLst>
            <a:softEdge rad="0"/>
          </a:effectLst>
        </p:spPr>
      </p:pic>
      <p:sp>
        <p:nvSpPr>
          <p:cNvPr id="6" name="Textfeld 5">
            <a:extLst>
              <a:ext uri="{FF2B5EF4-FFF2-40B4-BE49-F238E27FC236}">
                <a16:creationId xmlns:a16="http://schemas.microsoft.com/office/drawing/2014/main" id="{EBD4083E-46E0-470D-8385-637DBBF0D782}"/>
              </a:ext>
            </a:extLst>
          </p:cNvPr>
          <p:cNvSpPr txBox="1"/>
          <p:nvPr/>
        </p:nvSpPr>
        <p:spPr>
          <a:xfrm>
            <a:off x="6090573" y="2421682"/>
            <a:ext cx="5508391" cy="3639289"/>
          </a:xfrm>
          <a:prstGeom prst="rect">
            <a:avLst/>
          </a:prstGeom>
        </p:spPr>
        <p:txBody>
          <a:bodyPr vert="horz" lIns="91440" tIns="45720" rIns="91440" bIns="45720" rtlCol="0" anchor="ctr">
            <a:normAutofit/>
          </a:bodyPr>
          <a:lstStyle/>
          <a:p>
            <a:pPr>
              <a:lnSpc>
                <a:spcPct val="90000"/>
              </a:lnSpc>
              <a:spcAft>
                <a:spcPts val="600"/>
              </a:spcAft>
            </a:pPr>
            <a:r>
              <a:rPr lang="en-US" sz="1100" dirty="0">
                <a:solidFill>
                  <a:srgbClr val="000000"/>
                </a:solidFill>
                <a:effectLst/>
              </a:rPr>
              <a:t>Die </a:t>
            </a:r>
            <a:r>
              <a:rPr lang="en-US" sz="1100" dirty="0" err="1">
                <a:solidFill>
                  <a:srgbClr val="000000"/>
                </a:solidFill>
                <a:effectLst/>
              </a:rPr>
              <a:t>Formen</a:t>
            </a:r>
            <a:r>
              <a:rPr lang="en-US" sz="1100" dirty="0">
                <a:solidFill>
                  <a:srgbClr val="000000"/>
                </a:solidFill>
                <a:effectLst/>
              </a:rPr>
              <a:t> </a:t>
            </a:r>
            <a:r>
              <a:rPr lang="en-US" sz="1100" dirty="0" err="1">
                <a:solidFill>
                  <a:srgbClr val="000000"/>
                </a:solidFill>
                <a:effectLst/>
              </a:rPr>
              <a:t>sexualisierter</a:t>
            </a:r>
            <a:r>
              <a:rPr lang="en-US" sz="1100" dirty="0">
                <a:solidFill>
                  <a:srgbClr val="000000"/>
                </a:solidFill>
                <a:effectLst/>
              </a:rPr>
              <a:t> </a:t>
            </a:r>
            <a:r>
              <a:rPr lang="en-US" sz="1100" dirty="0" err="1">
                <a:solidFill>
                  <a:srgbClr val="000000"/>
                </a:solidFill>
                <a:effectLst/>
              </a:rPr>
              <a:t>Gewalt</a:t>
            </a:r>
            <a:r>
              <a:rPr lang="en-US" sz="1100" dirty="0">
                <a:solidFill>
                  <a:srgbClr val="000000"/>
                </a:solidFill>
                <a:effectLst/>
              </a:rPr>
              <a:t> </a:t>
            </a:r>
            <a:r>
              <a:rPr lang="en-US" sz="1100" dirty="0" err="1">
                <a:solidFill>
                  <a:srgbClr val="000000"/>
                </a:solidFill>
                <a:effectLst/>
              </a:rPr>
              <a:t>im</a:t>
            </a:r>
            <a:r>
              <a:rPr lang="en-US" sz="1100" dirty="0">
                <a:solidFill>
                  <a:srgbClr val="000000"/>
                </a:solidFill>
                <a:effectLst/>
              </a:rPr>
              <a:t> Sport </a:t>
            </a:r>
            <a:r>
              <a:rPr lang="en-US" sz="1100" dirty="0" err="1">
                <a:solidFill>
                  <a:srgbClr val="000000"/>
                </a:solidFill>
                <a:effectLst/>
              </a:rPr>
              <a:t>unterscheiden</a:t>
            </a:r>
            <a:r>
              <a:rPr lang="en-US" sz="1100" dirty="0">
                <a:solidFill>
                  <a:srgbClr val="000000"/>
                </a:solidFill>
                <a:effectLst/>
              </a:rPr>
              <a:t> </a:t>
            </a:r>
            <a:r>
              <a:rPr lang="en-US" sz="1100" dirty="0" err="1">
                <a:solidFill>
                  <a:srgbClr val="000000"/>
                </a:solidFill>
                <a:effectLst/>
              </a:rPr>
              <a:t>sich</a:t>
            </a:r>
            <a:r>
              <a:rPr lang="en-US" sz="1100" dirty="0">
                <a:solidFill>
                  <a:srgbClr val="000000"/>
                </a:solidFill>
                <a:effectLst/>
              </a:rPr>
              <a:t> </a:t>
            </a:r>
            <a:r>
              <a:rPr lang="en-US" sz="1100" dirty="0" err="1">
                <a:solidFill>
                  <a:srgbClr val="000000"/>
                </a:solidFill>
                <a:effectLst/>
              </a:rPr>
              <a:t>nicht</a:t>
            </a:r>
            <a:r>
              <a:rPr lang="en-US" sz="1100" dirty="0">
                <a:solidFill>
                  <a:srgbClr val="000000"/>
                </a:solidFill>
                <a:effectLst/>
              </a:rPr>
              <a:t> </a:t>
            </a:r>
            <a:r>
              <a:rPr lang="en-US" sz="1100" dirty="0" err="1">
                <a:solidFill>
                  <a:srgbClr val="000000"/>
                </a:solidFill>
                <a:effectLst/>
              </a:rPr>
              <a:t>grundlegend</a:t>
            </a:r>
            <a:r>
              <a:rPr lang="en-US" sz="1100" dirty="0">
                <a:solidFill>
                  <a:srgbClr val="000000"/>
                </a:solidFill>
                <a:effectLst/>
              </a:rPr>
              <a:t> von </a:t>
            </a:r>
            <a:r>
              <a:rPr lang="en-US" sz="1100" dirty="0" err="1">
                <a:solidFill>
                  <a:srgbClr val="000000"/>
                </a:solidFill>
                <a:effectLst/>
              </a:rPr>
              <a:t>denen</a:t>
            </a:r>
            <a:r>
              <a:rPr lang="en-US" sz="1100" dirty="0">
                <a:solidFill>
                  <a:srgbClr val="000000"/>
                </a:solidFill>
                <a:effectLst/>
              </a:rPr>
              <a:t> in </a:t>
            </a:r>
            <a:r>
              <a:rPr lang="en-US" sz="1100" dirty="0" err="1">
                <a:solidFill>
                  <a:srgbClr val="000000"/>
                </a:solidFill>
                <a:effectLst/>
              </a:rPr>
              <a:t>anderen</a:t>
            </a:r>
            <a:r>
              <a:rPr lang="en-US" sz="1100" dirty="0">
                <a:solidFill>
                  <a:srgbClr val="000000"/>
                </a:solidFill>
                <a:effectLst/>
              </a:rPr>
              <a:t> </a:t>
            </a:r>
            <a:r>
              <a:rPr lang="en-US" sz="1100" dirty="0" err="1">
                <a:solidFill>
                  <a:srgbClr val="000000"/>
                </a:solidFill>
                <a:effectLst/>
              </a:rPr>
              <a:t>Bereichen</a:t>
            </a:r>
            <a:r>
              <a:rPr lang="en-US" sz="1100" dirty="0">
                <a:solidFill>
                  <a:srgbClr val="000000"/>
                </a:solidFill>
                <a:effectLst/>
              </a:rPr>
              <a:t> der Gesellschaft. Es </a:t>
            </a:r>
            <a:r>
              <a:rPr lang="en-US" sz="1100" dirty="0" err="1">
                <a:solidFill>
                  <a:srgbClr val="000000"/>
                </a:solidFill>
                <a:effectLst/>
              </a:rPr>
              <a:t>gibt</a:t>
            </a:r>
            <a:r>
              <a:rPr lang="en-US" sz="1100" dirty="0">
                <a:solidFill>
                  <a:srgbClr val="000000"/>
                </a:solidFill>
                <a:effectLst/>
              </a:rPr>
              <a:t> </a:t>
            </a:r>
            <a:r>
              <a:rPr lang="en-US" sz="1100" dirty="0" err="1">
                <a:solidFill>
                  <a:srgbClr val="000000"/>
                </a:solidFill>
                <a:effectLst/>
              </a:rPr>
              <a:t>allerdings</a:t>
            </a:r>
            <a:r>
              <a:rPr lang="en-US" sz="1100" dirty="0">
                <a:solidFill>
                  <a:srgbClr val="000000"/>
                </a:solidFill>
                <a:effectLst/>
              </a:rPr>
              <a:t> </a:t>
            </a:r>
            <a:r>
              <a:rPr lang="en-US" sz="1100" dirty="0" err="1">
                <a:solidFill>
                  <a:srgbClr val="000000"/>
                </a:solidFill>
                <a:effectLst/>
              </a:rPr>
              <a:t>Faktoren</a:t>
            </a:r>
            <a:r>
              <a:rPr lang="en-US" sz="1100" dirty="0">
                <a:solidFill>
                  <a:srgbClr val="000000"/>
                </a:solidFill>
                <a:effectLst/>
              </a:rPr>
              <a:t>, die </a:t>
            </a:r>
            <a:r>
              <a:rPr lang="en-US" sz="1100" dirty="0" err="1">
                <a:solidFill>
                  <a:srgbClr val="000000"/>
                </a:solidFill>
                <a:effectLst/>
              </a:rPr>
              <a:t>sexualisierte</a:t>
            </a:r>
            <a:r>
              <a:rPr lang="en-US" sz="1100" dirty="0">
                <a:solidFill>
                  <a:srgbClr val="000000"/>
                </a:solidFill>
                <a:effectLst/>
              </a:rPr>
              <a:t> </a:t>
            </a:r>
            <a:r>
              <a:rPr lang="en-US" sz="1100" dirty="0" err="1">
                <a:solidFill>
                  <a:srgbClr val="000000"/>
                </a:solidFill>
                <a:effectLst/>
              </a:rPr>
              <a:t>Gewalt</a:t>
            </a:r>
            <a:r>
              <a:rPr lang="en-US" sz="1100" dirty="0">
                <a:solidFill>
                  <a:srgbClr val="000000"/>
                </a:solidFill>
                <a:effectLst/>
              </a:rPr>
              <a:t> </a:t>
            </a:r>
            <a:r>
              <a:rPr lang="en-US" sz="1100" dirty="0" err="1">
                <a:solidFill>
                  <a:srgbClr val="000000"/>
                </a:solidFill>
                <a:effectLst/>
              </a:rPr>
              <a:t>im</a:t>
            </a:r>
            <a:r>
              <a:rPr lang="en-US" sz="1100" dirty="0">
                <a:solidFill>
                  <a:srgbClr val="000000"/>
                </a:solidFill>
                <a:effectLst/>
              </a:rPr>
              <a:t> Sport </a:t>
            </a:r>
            <a:r>
              <a:rPr lang="en-US" sz="1100" dirty="0" err="1">
                <a:solidFill>
                  <a:srgbClr val="000000"/>
                </a:solidFill>
                <a:effectLst/>
              </a:rPr>
              <a:t>begünstigen</a:t>
            </a:r>
            <a:r>
              <a:rPr lang="en-US" sz="1100" dirty="0">
                <a:solidFill>
                  <a:srgbClr val="000000"/>
                </a:solidFill>
                <a:effectLst/>
              </a:rPr>
              <a:t>, das </a:t>
            </a:r>
            <a:r>
              <a:rPr lang="en-US" sz="1100" dirty="0" err="1">
                <a:solidFill>
                  <a:srgbClr val="000000"/>
                </a:solidFill>
                <a:effectLst/>
              </a:rPr>
              <a:t>heißt</a:t>
            </a:r>
            <a:r>
              <a:rPr lang="en-US" sz="1100" dirty="0">
                <a:solidFill>
                  <a:srgbClr val="000000"/>
                </a:solidFill>
                <a:effectLst/>
              </a:rPr>
              <a:t> </a:t>
            </a:r>
            <a:r>
              <a:rPr lang="en-US" sz="1100" dirty="0" err="1">
                <a:solidFill>
                  <a:srgbClr val="000000"/>
                </a:solidFill>
                <a:effectLst/>
              </a:rPr>
              <a:t>potenziellen</a:t>
            </a:r>
            <a:r>
              <a:rPr lang="en-US" sz="1100" dirty="0">
                <a:solidFill>
                  <a:srgbClr val="000000"/>
                </a:solidFill>
                <a:effectLst/>
              </a:rPr>
              <a:t> </a:t>
            </a:r>
            <a:r>
              <a:rPr lang="en-US" sz="1100" dirty="0" err="1">
                <a:solidFill>
                  <a:srgbClr val="000000"/>
                </a:solidFill>
                <a:effectLst/>
              </a:rPr>
              <a:t>Täterinnen</a:t>
            </a:r>
            <a:r>
              <a:rPr lang="en-US" sz="1100" dirty="0">
                <a:solidFill>
                  <a:srgbClr val="000000"/>
                </a:solidFill>
                <a:effectLst/>
              </a:rPr>
              <a:t> </a:t>
            </a:r>
            <a:r>
              <a:rPr lang="en-US" sz="1100" dirty="0" err="1">
                <a:solidFill>
                  <a:srgbClr val="000000"/>
                </a:solidFill>
                <a:effectLst/>
              </a:rPr>
              <a:t>oder</a:t>
            </a:r>
            <a:r>
              <a:rPr lang="en-US" sz="1100" dirty="0">
                <a:solidFill>
                  <a:srgbClr val="000000"/>
                </a:solidFill>
                <a:effectLst/>
              </a:rPr>
              <a:t> </a:t>
            </a:r>
            <a:r>
              <a:rPr lang="en-US" sz="1100" dirty="0" err="1">
                <a:solidFill>
                  <a:srgbClr val="000000"/>
                </a:solidFill>
                <a:effectLst/>
              </a:rPr>
              <a:t>Tätern</a:t>
            </a:r>
            <a:r>
              <a:rPr lang="en-US" sz="1100" dirty="0">
                <a:solidFill>
                  <a:srgbClr val="000000"/>
                </a:solidFill>
                <a:effectLst/>
              </a:rPr>
              <a:t> </a:t>
            </a:r>
            <a:r>
              <a:rPr lang="en-US" sz="1100" dirty="0" err="1">
                <a:solidFill>
                  <a:srgbClr val="000000"/>
                </a:solidFill>
                <a:effectLst/>
              </a:rPr>
              <a:t>Möglichkeiten</a:t>
            </a:r>
            <a:r>
              <a:rPr lang="en-US" sz="1100" dirty="0">
                <a:solidFill>
                  <a:srgbClr val="000000"/>
                </a:solidFill>
                <a:effectLst/>
              </a:rPr>
              <a:t> der </a:t>
            </a:r>
            <a:r>
              <a:rPr lang="en-US" sz="1100" dirty="0" err="1">
                <a:solidFill>
                  <a:srgbClr val="000000"/>
                </a:solidFill>
                <a:effectLst/>
              </a:rPr>
              <a:t>Annäherung</a:t>
            </a:r>
            <a:r>
              <a:rPr lang="en-US" sz="1100" dirty="0">
                <a:solidFill>
                  <a:srgbClr val="000000"/>
                </a:solidFill>
                <a:effectLst/>
              </a:rPr>
              <a:t> und des „</a:t>
            </a:r>
            <a:r>
              <a:rPr lang="en-US" sz="1100" dirty="0" err="1">
                <a:solidFill>
                  <a:srgbClr val="000000"/>
                </a:solidFill>
                <a:effectLst/>
              </a:rPr>
              <a:t>Austestens</a:t>
            </a:r>
            <a:r>
              <a:rPr lang="en-US" sz="1100" dirty="0">
                <a:solidFill>
                  <a:srgbClr val="000000"/>
                </a:solidFill>
                <a:effectLst/>
              </a:rPr>
              <a:t>“ </a:t>
            </a:r>
            <a:r>
              <a:rPr lang="en-US" sz="1100" dirty="0" err="1">
                <a:solidFill>
                  <a:srgbClr val="000000"/>
                </a:solidFill>
                <a:effectLst/>
              </a:rPr>
              <a:t>eröffnen</a:t>
            </a:r>
            <a:r>
              <a:rPr lang="en-US" sz="1100" dirty="0">
                <a:solidFill>
                  <a:srgbClr val="000000"/>
                </a:solidFill>
                <a:effectLst/>
              </a:rPr>
              <a:t>:</a:t>
            </a:r>
          </a:p>
          <a:p>
            <a:pPr indent="-228600">
              <a:lnSpc>
                <a:spcPct val="90000"/>
              </a:lnSpc>
              <a:spcAft>
                <a:spcPts val="600"/>
              </a:spcAft>
              <a:buFont typeface="Arial" panose="020B0604020202020204" pitchFamily="34" charset="0"/>
              <a:buChar char="•"/>
            </a:pPr>
            <a:endParaRPr lang="en-US" sz="1100" dirty="0">
              <a:solidFill>
                <a:srgbClr val="000000"/>
              </a:solidFill>
              <a:effectLst/>
            </a:endParaRPr>
          </a:p>
          <a:p>
            <a:pPr>
              <a:lnSpc>
                <a:spcPct val="90000"/>
              </a:lnSpc>
              <a:spcAft>
                <a:spcPts val="600"/>
              </a:spcAft>
            </a:pPr>
            <a:r>
              <a:rPr lang="en-US" sz="1100" dirty="0">
                <a:solidFill>
                  <a:srgbClr val="000000"/>
                </a:solidFill>
                <a:effectLst/>
              </a:rPr>
              <a:t>■ </a:t>
            </a:r>
            <a:r>
              <a:rPr lang="en-US" sz="1100" dirty="0" err="1">
                <a:solidFill>
                  <a:srgbClr val="000000"/>
                </a:solidFill>
                <a:effectLst/>
              </a:rPr>
              <a:t>körperzentrierte</a:t>
            </a:r>
            <a:r>
              <a:rPr lang="en-US" sz="1100" dirty="0">
                <a:solidFill>
                  <a:srgbClr val="000000"/>
                </a:solidFill>
                <a:effectLst/>
              </a:rPr>
              <a:t> </a:t>
            </a:r>
            <a:r>
              <a:rPr lang="en-US" sz="1100" dirty="0" err="1">
                <a:solidFill>
                  <a:srgbClr val="000000"/>
                </a:solidFill>
                <a:effectLst/>
              </a:rPr>
              <a:t>sportliche</a:t>
            </a:r>
            <a:r>
              <a:rPr lang="en-US" sz="1100" dirty="0">
                <a:solidFill>
                  <a:srgbClr val="000000"/>
                </a:solidFill>
                <a:effectLst/>
              </a:rPr>
              <a:t> </a:t>
            </a:r>
            <a:r>
              <a:rPr lang="en-US" sz="1100" dirty="0" err="1">
                <a:solidFill>
                  <a:srgbClr val="000000"/>
                </a:solidFill>
                <a:effectLst/>
              </a:rPr>
              <a:t>Aktivitäten</a:t>
            </a:r>
            <a:endParaRPr lang="en-US" sz="1100" dirty="0">
              <a:solidFill>
                <a:srgbClr val="000000"/>
              </a:solidFill>
              <a:effectLst/>
            </a:endParaRPr>
          </a:p>
          <a:p>
            <a:pPr>
              <a:lnSpc>
                <a:spcPct val="90000"/>
              </a:lnSpc>
              <a:spcAft>
                <a:spcPts val="600"/>
              </a:spcAft>
            </a:pPr>
            <a:r>
              <a:rPr lang="en-US" sz="1100" dirty="0">
                <a:solidFill>
                  <a:srgbClr val="000000"/>
                </a:solidFill>
                <a:effectLst/>
              </a:rPr>
              <a:t>■ </a:t>
            </a:r>
            <a:r>
              <a:rPr lang="en-US" sz="1100" dirty="0" err="1">
                <a:solidFill>
                  <a:srgbClr val="000000"/>
                </a:solidFill>
                <a:effectLst/>
              </a:rPr>
              <a:t>Notwendigkeit</a:t>
            </a:r>
            <a:r>
              <a:rPr lang="en-US" sz="1100" dirty="0">
                <a:solidFill>
                  <a:srgbClr val="000000"/>
                </a:solidFill>
                <a:effectLst/>
              </a:rPr>
              <a:t> von </a:t>
            </a:r>
            <a:r>
              <a:rPr lang="en-US" sz="1100" dirty="0" err="1">
                <a:solidFill>
                  <a:srgbClr val="000000"/>
                </a:solidFill>
                <a:effectLst/>
              </a:rPr>
              <a:t>Körperkontakten</a:t>
            </a:r>
            <a:endParaRPr lang="en-US" sz="1100" dirty="0">
              <a:solidFill>
                <a:srgbClr val="000000"/>
              </a:solidFill>
              <a:effectLst/>
            </a:endParaRPr>
          </a:p>
          <a:p>
            <a:pPr>
              <a:lnSpc>
                <a:spcPct val="90000"/>
              </a:lnSpc>
              <a:spcAft>
                <a:spcPts val="600"/>
              </a:spcAft>
            </a:pPr>
            <a:r>
              <a:rPr lang="en-US" sz="1100" dirty="0">
                <a:solidFill>
                  <a:srgbClr val="000000"/>
                </a:solidFill>
                <a:effectLst/>
              </a:rPr>
              <a:t>■ </a:t>
            </a:r>
            <a:r>
              <a:rPr lang="en-US" sz="1100" dirty="0" err="1">
                <a:solidFill>
                  <a:srgbClr val="000000"/>
                </a:solidFill>
                <a:effectLst/>
              </a:rPr>
              <a:t>spezifische</a:t>
            </a:r>
            <a:r>
              <a:rPr lang="en-US" sz="1100" dirty="0">
                <a:solidFill>
                  <a:srgbClr val="000000"/>
                </a:solidFill>
                <a:effectLst/>
              </a:rPr>
              <a:t> </a:t>
            </a:r>
            <a:r>
              <a:rPr lang="en-US" sz="1100" dirty="0" err="1">
                <a:solidFill>
                  <a:srgbClr val="000000"/>
                </a:solidFill>
                <a:effectLst/>
              </a:rPr>
              <a:t>Sportkleidung</a:t>
            </a:r>
            <a:endParaRPr lang="en-US" sz="1100" dirty="0">
              <a:solidFill>
                <a:srgbClr val="000000"/>
              </a:solidFill>
              <a:effectLst/>
            </a:endParaRPr>
          </a:p>
          <a:p>
            <a:pPr>
              <a:lnSpc>
                <a:spcPct val="90000"/>
              </a:lnSpc>
              <a:spcAft>
                <a:spcPts val="600"/>
              </a:spcAft>
            </a:pPr>
            <a:r>
              <a:rPr lang="en-US" sz="1100" dirty="0">
                <a:solidFill>
                  <a:srgbClr val="000000"/>
                </a:solidFill>
                <a:effectLst/>
              </a:rPr>
              <a:t>■ die „</a:t>
            </a:r>
            <a:r>
              <a:rPr lang="en-US" sz="1100" dirty="0" err="1">
                <a:solidFill>
                  <a:srgbClr val="000000"/>
                </a:solidFill>
                <a:effectLst/>
              </a:rPr>
              <a:t>Umziehsituationen</a:t>
            </a:r>
            <a:r>
              <a:rPr lang="en-US" sz="1100" dirty="0">
                <a:solidFill>
                  <a:srgbClr val="000000"/>
                </a:solidFill>
                <a:effectLst/>
              </a:rPr>
              <a:t>“</a:t>
            </a:r>
          </a:p>
          <a:p>
            <a:pPr>
              <a:lnSpc>
                <a:spcPct val="90000"/>
              </a:lnSpc>
              <a:spcAft>
                <a:spcPts val="600"/>
              </a:spcAft>
            </a:pPr>
            <a:r>
              <a:rPr lang="en-US" sz="1100" dirty="0">
                <a:solidFill>
                  <a:srgbClr val="000000"/>
                </a:solidFill>
                <a:effectLst/>
              </a:rPr>
              <a:t>■ die </a:t>
            </a:r>
            <a:r>
              <a:rPr lang="en-US" sz="1100" dirty="0" err="1">
                <a:solidFill>
                  <a:srgbClr val="000000"/>
                </a:solidFill>
                <a:effectLst/>
              </a:rPr>
              <a:t>Rahmenbedingungen</a:t>
            </a:r>
            <a:r>
              <a:rPr lang="en-US" sz="1100" dirty="0">
                <a:solidFill>
                  <a:srgbClr val="000000"/>
                </a:solidFill>
                <a:effectLst/>
              </a:rPr>
              <a:t> </a:t>
            </a:r>
            <a:r>
              <a:rPr lang="en-US" sz="1100" dirty="0" err="1">
                <a:solidFill>
                  <a:srgbClr val="000000"/>
                </a:solidFill>
                <a:effectLst/>
              </a:rPr>
              <a:t>zum</a:t>
            </a:r>
            <a:r>
              <a:rPr lang="en-US" sz="1100" dirty="0">
                <a:solidFill>
                  <a:srgbClr val="000000"/>
                </a:solidFill>
                <a:effectLst/>
              </a:rPr>
              <a:t> </a:t>
            </a:r>
            <a:r>
              <a:rPr lang="en-US" sz="1100" dirty="0" err="1">
                <a:solidFill>
                  <a:srgbClr val="000000"/>
                </a:solidFill>
                <a:effectLst/>
              </a:rPr>
              <a:t>Beispiel</a:t>
            </a:r>
            <a:r>
              <a:rPr lang="en-US" sz="1100" dirty="0">
                <a:solidFill>
                  <a:srgbClr val="000000"/>
                </a:solidFill>
                <a:effectLst/>
              </a:rPr>
              <a:t> </a:t>
            </a:r>
            <a:r>
              <a:rPr lang="en-US" sz="1100" dirty="0" err="1">
                <a:solidFill>
                  <a:srgbClr val="000000"/>
                </a:solidFill>
                <a:effectLst/>
              </a:rPr>
              <a:t>bei</a:t>
            </a:r>
            <a:r>
              <a:rPr lang="en-US" sz="1100" dirty="0">
                <a:solidFill>
                  <a:srgbClr val="000000"/>
                </a:solidFill>
                <a:effectLst/>
              </a:rPr>
              <a:t> −</a:t>
            </a:r>
            <a:r>
              <a:rPr lang="en-US" sz="1100" dirty="0" err="1">
                <a:solidFill>
                  <a:srgbClr val="000000"/>
                </a:solidFill>
                <a:effectLst/>
              </a:rPr>
              <a:t>Fahrten</a:t>
            </a:r>
            <a:r>
              <a:rPr lang="en-US" sz="1100" dirty="0">
                <a:solidFill>
                  <a:srgbClr val="000000"/>
                </a:solidFill>
                <a:effectLst/>
              </a:rPr>
              <a:t> </a:t>
            </a:r>
            <a:r>
              <a:rPr lang="en-US" sz="1100" dirty="0" err="1">
                <a:solidFill>
                  <a:srgbClr val="000000"/>
                </a:solidFill>
                <a:effectLst/>
              </a:rPr>
              <a:t>zu</a:t>
            </a:r>
            <a:r>
              <a:rPr lang="en-US" sz="1100" dirty="0">
                <a:solidFill>
                  <a:srgbClr val="000000"/>
                </a:solidFill>
                <a:effectLst/>
              </a:rPr>
              <a:t> </a:t>
            </a:r>
            <a:r>
              <a:rPr lang="en-US" sz="1100" dirty="0" err="1">
                <a:solidFill>
                  <a:srgbClr val="000000"/>
                </a:solidFill>
                <a:effectLst/>
              </a:rPr>
              <a:t>Wettkämpfen</a:t>
            </a:r>
            <a:r>
              <a:rPr lang="en-US" sz="1100" dirty="0">
                <a:solidFill>
                  <a:srgbClr val="000000"/>
                </a:solidFill>
                <a:effectLst/>
              </a:rPr>
              <a:t> und </a:t>
            </a:r>
            <a:r>
              <a:rPr lang="en-US" sz="1100" dirty="0" err="1">
                <a:solidFill>
                  <a:srgbClr val="000000"/>
                </a:solidFill>
                <a:effectLst/>
              </a:rPr>
              <a:t>Freizeiten</a:t>
            </a:r>
            <a:r>
              <a:rPr lang="en-US" sz="1100" dirty="0">
                <a:solidFill>
                  <a:srgbClr val="000000"/>
                </a:solidFill>
                <a:effectLst/>
              </a:rPr>
              <a:t> </a:t>
            </a:r>
            <a:r>
              <a:rPr lang="en-US" sz="1100" dirty="0" err="1">
                <a:solidFill>
                  <a:srgbClr val="000000"/>
                </a:solidFill>
                <a:effectLst/>
              </a:rPr>
              <a:t>mit</a:t>
            </a:r>
            <a:br>
              <a:rPr lang="en-US" sz="1100" dirty="0">
                <a:solidFill>
                  <a:srgbClr val="000000"/>
                </a:solidFill>
                <a:effectLst/>
              </a:rPr>
            </a:br>
            <a:r>
              <a:rPr lang="en-US" sz="1100" dirty="0">
                <a:solidFill>
                  <a:srgbClr val="000000"/>
                </a:solidFill>
                <a:effectLst/>
              </a:rPr>
              <a:t>    </a:t>
            </a:r>
            <a:r>
              <a:rPr lang="en-US" sz="1100" dirty="0" err="1">
                <a:solidFill>
                  <a:srgbClr val="000000"/>
                </a:solidFill>
                <a:effectLst/>
              </a:rPr>
              <a:t>Übernachtungen</a:t>
            </a:r>
            <a:r>
              <a:rPr lang="en-US" sz="1100" dirty="0">
                <a:solidFill>
                  <a:srgbClr val="000000"/>
                </a:solidFill>
                <a:effectLst/>
              </a:rPr>
              <a:t> −</a:t>
            </a:r>
            <a:r>
              <a:rPr lang="en-US" sz="1100" dirty="0" err="1">
                <a:solidFill>
                  <a:srgbClr val="000000"/>
                </a:solidFill>
                <a:effectLst/>
              </a:rPr>
              <a:t>abgeschirmte</a:t>
            </a:r>
            <a:r>
              <a:rPr lang="en-US" sz="1100" dirty="0">
                <a:solidFill>
                  <a:srgbClr val="000000"/>
                </a:solidFill>
                <a:effectLst/>
              </a:rPr>
              <a:t> </a:t>
            </a:r>
            <a:r>
              <a:rPr lang="en-US" sz="1100" dirty="0" err="1">
                <a:solidFill>
                  <a:srgbClr val="000000"/>
                </a:solidFill>
                <a:effectLst/>
              </a:rPr>
              <a:t>Situationen</a:t>
            </a:r>
            <a:r>
              <a:rPr lang="en-US" sz="1100" dirty="0">
                <a:solidFill>
                  <a:srgbClr val="000000"/>
                </a:solidFill>
                <a:effectLst/>
              </a:rPr>
              <a:t> in der Halle −</a:t>
            </a:r>
            <a:r>
              <a:rPr lang="en-US" sz="1100" dirty="0" err="1">
                <a:solidFill>
                  <a:srgbClr val="000000"/>
                </a:solidFill>
                <a:effectLst/>
              </a:rPr>
              <a:t>Einzelbesprechungen</a:t>
            </a:r>
            <a:r>
              <a:rPr lang="en-US" sz="1100" dirty="0">
                <a:solidFill>
                  <a:srgbClr val="000000"/>
                </a:solidFill>
                <a:effectLst/>
              </a:rPr>
              <a:t>,</a:t>
            </a:r>
            <a:br>
              <a:rPr lang="en-US" sz="1100" dirty="0">
                <a:solidFill>
                  <a:srgbClr val="000000"/>
                </a:solidFill>
                <a:effectLst/>
              </a:rPr>
            </a:br>
            <a:r>
              <a:rPr lang="en-US" sz="1100" dirty="0">
                <a:solidFill>
                  <a:srgbClr val="000000"/>
                </a:solidFill>
                <a:effectLst/>
              </a:rPr>
              <a:t>    </a:t>
            </a:r>
            <a:r>
              <a:rPr lang="en-US" sz="1100" dirty="0" err="1">
                <a:solidFill>
                  <a:srgbClr val="000000"/>
                </a:solidFill>
                <a:effectLst/>
              </a:rPr>
              <a:t>Einzeltraining</a:t>
            </a:r>
            <a:endParaRPr lang="en-US" sz="1100" dirty="0">
              <a:solidFill>
                <a:srgbClr val="000000"/>
              </a:solidFill>
              <a:effectLst/>
            </a:endParaRPr>
          </a:p>
          <a:p>
            <a:pPr>
              <a:lnSpc>
                <a:spcPct val="90000"/>
              </a:lnSpc>
              <a:spcAft>
                <a:spcPts val="600"/>
              </a:spcAft>
            </a:pPr>
            <a:r>
              <a:rPr lang="en-US" sz="1100" dirty="0">
                <a:solidFill>
                  <a:srgbClr val="000000"/>
                </a:solidFill>
                <a:effectLst/>
              </a:rPr>
              <a:t>■ </a:t>
            </a:r>
            <a:r>
              <a:rPr lang="en-US" sz="1100" dirty="0" err="1">
                <a:solidFill>
                  <a:srgbClr val="000000"/>
                </a:solidFill>
                <a:effectLst/>
              </a:rPr>
              <a:t>Rituale</a:t>
            </a:r>
            <a:r>
              <a:rPr lang="en-US" sz="1100" dirty="0">
                <a:solidFill>
                  <a:srgbClr val="000000"/>
                </a:solidFill>
                <a:effectLst/>
              </a:rPr>
              <a:t> </a:t>
            </a:r>
            <a:r>
              <a:rPr lang="en-US" sz="1100" dirty="0" err="1">
                <a:solidFill>
                  <a:srgbClr val="000000"/>
                </a:solidFill>
                <a:effectLst/>
              </a:rPr>
              <a:t>wie</a:t>
            </a:r>
            <a:r>
              <a:rPr lang="en-US" sz="1100" dirty="0">
                <a:solidFill>
                  <a:srgbClr val="000000"/>
                </a:solidFill>
                <a:effectLst/>
              </a:rPr>
              <a:t> </a:t>
            </a:r>
            <a:r>
              <a:rPr lang="en-US" sz="1100" dirty="0" err="1">
                <a:solidFill>
                  <a:srgbClr val="000000"/>
                </a:solidFill>
                <a:effectLst/>
              </a:rPr>
              <a:t>Umarmung</a:t>
            </a:r>
            <a:r>
              <a:rPr lang="en-US" sz="1100" dirty="0">
                <a:solidFill>
                  <a:srgbClr val="000000"/>
                </a:solidFill>
                <a:effectLst/>
              </a:rPr>
              <a:t> </a:t>
            </a:r>
            <a:r>
              <a:rPr lang="en-US" sz="1100" dirty="0" err="1">
                <a:solidFill>
                  <a:srgbClr val="000000"/>
                </a:solidFill>
                <a:effectLst/>
              </a:rPr>
              <a:t>zum</a:t>
            </a:r>
            <a:r>
              <a:rPr lang="en-US" sz="1100" dirty="0">
                <a:solidFill>
                  <a:srgbClr val="000000"/>
                </a:solidFill>
                <a:effectLst/>
              </a:rPr>
              <a:t> </a:t>
            </a:r>
            <a:r>
              <a:rPr lang="en-US" sz="1100" dirty="0" err="1">
                <a:solidFill>
                  <a:srgbClr val="000000"/>
                </a:solidFill>
                <a:effectLst/>
              </a:rPr>
              <a:t>Beispiel</a:t>
            </a:r>
            <a:r>
              <a:rPr lang="en-US" sz="1100" dirty="0">
                <a:solidFill>
                  <a:srgbClr val="000000"/>
                </a:solidFill>
                <a:effectLst/>
              </a:rPr>
              <a:t> </a:t>
            </a:r>
            <a:r>
              <a:rPr lang="en-US" sz="1100" dirty="0" err="1">
                <a:solidFill>
                  <a:srgbClr val="000000"/>
                </a:solidFill>
                <a:effectLst/>
              </a:rPr>
              <a:t>bei</a:t>
            </a:r>
            <a:r>
              <a:rPr lang="en-US" sz="1100" dirty="0">
                <a:solidFill>
                  <a:srgbClr val="000000"/>
                </a:solidFill>
                <a:effectLst/>
              </a:rPr>
              <a:t> </a:t>
            </a:r>
            <a:r>
              <a:rPr lang="en-US" sz="1100" dirty="0" err="1">
                <a:solidFill>
                  <a:srgbClr val="000000"/>
                </a:solidFill>
                <a:effectLst/>
              </a:rPr>
              <a:t>Siegerehrungen</a:t>
            </a:r>
            <a:endParaRPr lang="en-US" sz="1100" dirty="0">
              <a:solidFill>
                <a:srgbClr val="000000"/>
              </a:solidFill>
              <a:effectLst/>
            </a:endParaRPr>
          </a:p>
          <a:p>
            <a:pPr>
              <a:lnSpc>
                <a:spcPct val="90000"/>
              </a:lnSpc>
              <a:spcAft>
                <a:spcPts val="600"/>
              </a:spcAft>
            </a:pPr>
            <a:r>
              <a:rPr lang="en-US" sz="1100" dirty="0">
                <a:solidFill>
                  <a:srgbClr val="000000"/>
                </a:solidFill>
                <a:effectLst/>
              </a:rPr>
              <a:t>■ </a:t>
            </a:r>
            <a:r>
              <a:rPr lang="en-US" sz="1100" dirty="0" err="1">
                <a:solidFill>
                  <a:srgbClr val="000000"/>
                </a:solidFill>
                <a:effectLst/>
              </a:rPr>
              <a:t>enge</a:t>
            </a:r>
            <a:r>
              <a:rPr lang="en-US" sz="1100" dirty="0">
                <a:solidFill>
                  <a:srgbClr val="000000"/>
                </a:solidFill>
                <a:effectLst/>
              </a:rPr>
              <a:t> </a:t>
            </a:r>
            <a:r>
              <a:rPr lang="en-US" sz="1100" dirty="0" err="1">
                <a:solidFill>
                  <a:srgbClr val="000000"/>
                </a:solidFill>
                <a:effectLst/>
              </a:rPr>
              <a:t>Bindung</a:t>
            </a:r>
            <a:r>
              <a:rPr lang="en-US" sz="1100" dirty="0">
                <a:solidFill>
                  <a:srgbClr val="000000"/>
                </a:solidFill>
                <a:effectLst/>
              </a:rPr>
              <a:t> der Kinder und </a:t>
            </a:r>
            <a:r>
              <a:rPr lang="en-US" sz="1100" dirty="0" err="1">
                <a:solidFill>
                  <a:srgbClr val="000000"/>
                </a:solidFill>
                <a:effectLst/>
              </a:rPr>
              <a:t>Jugendlichen</a:t>
            </a:r>
            <a:r>
              <a:rPr lang="en-US" sz="1100" dirty="0">
                <a:solidFill>
                  <a:srgbClr val="000000"/>
                </a:solidFill>
                <a:effectLst/>
              </a:rPr>
              <a:t> an </a:t>
            </a:r>
            <a:r>
              <a:rPr lang="en-US" sz="1100" dirty="0" err="1">
                <a:solidFill>
                  <a:srgbClr val="000000"/>
                </a:solidFill>
                <a:effectLst/>
              </a:rPr>
              <a:t>Trainerinnen</a:t>
            </a:r>
            <a:r>
              <a:rPr lang="en-US" sz="1100" dirty="0">
                <a:solidFill>
                  <a:srgbClr val="000000"/>
                </a:solidFill>
                <a:effectLst/>
              </a:rPr>
              <a:t> und Trainer.</a:t>
            </a:r>
          </a:p>
          <a:p>
            <a:pPr>
              <a:lnSpc>
                <a:spcPct val="90000"/>
              </a:lnSpc>
              <a:spcAft>
                <a:spcPts val="600"/>
              </a:spcAft>
            </a:pPr>
            <a:r>
              <a:rPr lang="en-US" sz="1100" dirty="0">
                <a:solidFill>
                  <a:srgbClr val="000000"/>
                </a:solidFill>
                <a:effectLst/>
              </a:rPr>
              <a:t>■ </a:t>
            </a:r>
            <a:r>
              <a:rPr lang="en-US" sz="1100" dirty="0" err="1">
                <a:solidFill>
                  <a:srgbClr val="000000"/>
                </a:solidFill>
                <a:effectLst/>
              </a:rPr>
              <a:t>aber</a:t>
            </a:r>
            <a:r>
              <a:rPr lang="en-US" sz="1100" dirty="0">
                <a:solidFill>
                  <a:srgbClr val="000000"/>
                </a:solidFill>
                <a:effectLst/>
              </a:rPr>
              <a:t> </a:t>
            </a:r>
            <a:r>
              <a:rPr lang="en-US" sz="1100" dirty="0" err="1">
                <a:solidFill>
                  <a:srgbClr val="000000"/>
                </a:solidFill>
                <a:effectLst/>
              </a:rPr>
              <a:t>auch</a:t>
            </a:r>
            <a:r>
              <a:rPr lang="en-US" sz="1100" dirty="0">
                <a:solidFill>
                  <a:srgbClr val="000000"/>
                </a:solidFill>
                <a:effectLst/>
              </a:rPr>
              <a:t> </a:t>
            </a:r>
            <a:r>
              <a:rPr lang="en-US" sz="1100" dirty="0" err="1">
                <a:solidFill>
                  <a:srgbClr val="000000"/>
                </a:solidFill>
                <a:effectLst/>
              </a:rPr>
              <a:t>eventuelle</a:t>
            </a:r>
            <a:r>
              <a:rPr lang="en-US" sz="1100" dirty="0">
                <a:solidFill>
                  <a:srgbClr val="000000"/>
                </a:solidFill>
                <a:effectLst/>
              </a:rPr>
              <a:t> </a:t>
            </a:r>
            <a:r>
              <a:rPr lang="en-US" sz="1100" dirty="0" err="1">
                <a:solidFill>
                  <a:srgbClr val="000000"/>
                </a:solidFill>
                <a:effectLst/>
              </a:rPr>
              <a:t>familiäre</a:t>
            </a:r>
            <a:r>
              <a:rPr lang="en-US" sz="1100" dirty="0">
                <a:solidFill>
                  <a:srgbClr val="000000"/>
                </a:solidFill>
                <a:effectLst/>
              </a:rPr>
              <a:t> </a:t>
            </a:r>
            <a:r>
              <a:rPr lang="en-US" sz="1100" dirty="0" err="1">
                <a:solidFill>
                  <a:srgbClr val="000000"/>
                </a:solidFill>
                <a:effectLst/>
              </a:rPr>
              <a:t>Probleme</a:t>
            </a:r>
            <a:r>
              <a:rPr lang="en-US" sz="1100" dirty="0">
                <a:solidFill>
                  <a:srgbClr val="000000"/>
                </a:solidFill>
                <a:effectLst/>
              </a:rPr>
              <a:t> </a:t>
            </a:r>
            <a:r>
              <a:rPr lang="en-US" sz="1100" dirty="0" err="1">
                <a:solidFill>
                  <a:srgbClr val="000000"/>
                </a:solidFill>
                <a:effectLst/>
              </a:rPr>
              <a:t>oder</a:t>
            </a:r>
            <a:r>
              <a:rPr lang="en-US" sz="1100" dirty="0">
                <a:solidFill>
                  <a:srgbClr val="000000"/>
                </a:solidFill>
                <a:effectLst/>
              </a:rPr>
              <a:t> </a:t>
            </a:r>
            <a:r>
              <a:rPr lang="en-US" sz="1100" dirty="0" err="1">
                <a:solidFill>
                  <a:srgbClr val="000000"/>
                </a:solidFill>
                <a:effectLst/>
              </a:rPr>
              <a:t>Schwierigkeiten</a:t>
            </a:r>
            <a:r>
              <a:rPr lang="en-US" sz="1100" dirty="0">
                <a:solidFill>
                  <a:srgbClr val="000000"/>
                </a:solidFill>
                <a:effectLst/>
              </a:rPr>
              <a:t>. </a:t>
            </a:r>
            <a:r>
              <a:rPr lang="en-US" sz="1100" dirty="0">
                <a:solidFill>
                  <a:srgbClr val="000000"/>
                </a:solidFill>
              </a:rPr>
              <a:t>(</a:t>
            </a:r>
            <a:r>
              <a:rPr lang="en-US" sz="1100" dirty="0" err="1">
                <a:solidFill>
                  <a:srgbClr val="000000"/>
                </a:solidFill>
              </a:rPr>
              <a:t>Anlehnen</a:t>
            </a:r>
            <a:r>
              <a:rPr lang="en-US" sz="1100" dirty="0">
                <a:solidFill>
                  <a:srgbClr val="000000"/>
                </a:solidFill>
              </a:rPr>
              <a:t> an </a:t>
            </a:r>
            <a:r>
              <a:rPr lang="en-US" sz="1100" dirty="0" err="1">
                <a:solidFill>
                  <a:srgbClr val="000000"/>
                </a:solidFill>
              </a:rPr>
              <a:t>eine</a:t>
            </a:r>
            <a:r>
              <a:rPr lang="en-US" sz="1100" dirty="0">
                <a:solidFill>
                  <a:srgbClr val="000000"/>
                </a:solidFill>
              </a:rPr>
              <a:t> </a:t>
            </a:r>
            <a:br>
              <a:rPr lang="en-US" sz="1100" dirty="0">
                <a:solidFill>
                  <a:srgbClr val="000000"/>
                </a:solidFill>
              </a:rPr>
            </a:br>
            <a:r>
              <a:rPr lang="en-US" sz="1100" dirty="0">
                <a:solidFill>
                  <a:srgbClr val="000000"/>
                </a:solidFill>
              </a:rPr>
              <a:t>    </a:t>
            </a:r>
            <a:r>
              <a:rPr lang="en-US" sz="1100" dirty="0" err="1">
                <a:solidFill>
                  <a:srgbClr val="000000"/>
                </a:solidFill>
              </a:rPr>
              <a:t>starke</a:t>
            </a:r>
            <a:r>
              <a:rPr lang="en-US" sz="1100" dirty="0">
                <a:solidFill>
                  <a:srgbClr val="000000"/>
                </a:solidFill>
              </a:rPr>
              <a:t> </a:t>
            </a:r>
            <a:r>
              <a:rPr lang="en-US" sz="1100" dirty="0" err="1">
                <a:solidFill>
                  <a:srgbClr val="000000"/>
                </a:solidFill>
              </a:rPr>
              <a:t>Schulter</a:t>
            </a:r>
            <a:r>
              <a:rPr lang="en-US" sz="1100" dirty="0">
                <a:solidFill>
                  <a:srgbClr val="000000"/>
                </a:solidFill>
              </a:rPr>
              <a:t>)</a:t>
            </a:r>
            <a:endParaRPr lang="en-US" sz="1100" dirty="0">
              <a:solidFill>
                <a:srgbClr val="000000"/>
              </a:solidFill>
              <a:effectLst/>
            </a:endParaRPr>
          </a:p>
          <a:p>
            <a:pPr indent="-228600">
              <a:lnSpc>
                <a:spcPct val="90000"/>
              </a:lnSpc>
              <a:spcAft>
                <a:spcPts val="600"/>
              </a:spcAft>
              <a:buFont typeface="Arial" panose="020B0604020202020204" pitchFamily="34" charset="0"/>
              <a:buChar char="•"/>
            </a:pPr>
            <a:endParaRPr lang="en-US" sz="1100" dirty="0">
              <a:solidFill>
                <a:srgbClr val="000000"/>
              </a:solidFill>
            </a:endParaRPr>
          </a:p>
        </p:txBody>
      </p:sp>
      <p:sp>
        <p:nvSpPr>
          <p:cNvPr id="9" name="Fußzeilenplatzhalter 8">
            <a:extLst>
              <a:ext uri="{FF2B5EF4-FFF2-40B4-BE49-F238E27FC236}">
                <a16:creationId xmlns:a16="http://schemas.microsoft.com/office/drawing/2014/main" id="{2C594D0F-523F-4CAA-986F-4DFE31175AAF}"/>
              </a:ext>
            </a:extLst>
          </p:cNvPr>
          <p:cNvSpPr>
            <a:spLocks noGrp="1"/>
          </p:cNvSpPr>
          <p:nvPr>
            <p:ph type="ftr" sz="quarter" idx="11"/>
          </p:nvPr>
        </p:nvSpPr>
        <p:spPr>
          <a:xfrm>
            <a:off x="5536367" y="6223702"/>
            <a:ext cx="5289562" cy="314067"/>
          </a:xfrm>
        </p:spPr>
        <p:txBody>
          <a:bodyPr vert="horz" lIns="91440" tIns="45720" rIns="91440" bIns="45720" rtlCol="0" anchor="ctr">
            <a:normAutofit/>
          </a:bodyPr>
          <a:lstStyle/>
          <a:p>
            <a:pPr algn="r">
              <a:spcAft>
                <a:spcPts val="600"/>
              </a:spcAft>
              <a:defRPr/>
            </a:pPr>
            <a:r>
              <a:rPr lang="en-US" sz="1100" kern="1200">
                <a:solidFill>
                  <a:srgbClr val="898989"/>
                </a:solidFill>
                <a:latin typeface="Calibri" panose="020F0502020204030204"/>
                <a:ea typeface="+mn-ea"/>
                <a:cs typeface="+mn-cs"/>
              </a:rPr>
              <a:t>copyright Bundesverband Gewaltprävention</a:t>
            </a:r>
          </a:p>
        </p:txBody>
      </p:sp>
    </p:spTree>
    <p:extLst>
      <p:ext uri="{BB962C8B-B14F-4D97-AF65-F5344CB8AC3E}">
        <p14:creationId xmlns:p14="http://schemas.microsoft.com/office/powerpoint/2010/main" val="23047491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gradFill>
          <a:gsLst>
            <a:gs pos="100000">
              <a:schemeClr val="tx1"/>
            </a:gs>
            <a:gs pos="0">
              <a:schemeClr val="accent1">
                <a:alpha val="50000"/>
              </a:schemeClr>
            </a:gs>
            <a:gs pos="99000">
              <a:schemeClr val="accent5"/>
            </a:gs>
          </a:gsLst>
          <a:lin ang="3600000" scaled="0"/>
        </a:gradFill>
        <a:effectLst/>
      </p:bgPr>
    </p:bg>
    <p:spTree>
      <p:nvGrpSpPr>
        <p:cNvPr id="1" name=""/>
        <p:cNvGrpSpPr/>
        <p:nvPr/>
      </p:nvGrpSpPr>
      <p:grpSpPr>
        <a:xfrm>
          <a:off x="0" y="0"/>
          <a:ext cx="0" cy="0"/>
          <a:chOff x="0" y="0"/>
          <a:chExt cx="0" cy="0"/>
        </a:xfrm>
      </p:grpSpPr>
      <p:sp>
        <p:nvSpPr>
          <p:cNvPr id="9" name="Fußzeilenplatzhalter 8">
            <a:extLst>
              <a:ext uri="{FF2B5EF4-FFF2-40B4-BE49-F238E27FC236}">
                <a16:creationId xmlns:a16="http://schemas.microsoft.com/office/drawing/2014/main" id="{2C594D0F-523F-4CAA-986F-4DFE31175AAF}"/>
              </a:ext>
            </a:extLst>
          </p:cNvPr>
          <p:cNvSpPr>
            <a:spLocks noGrp="1"/>
          </p:cNvSpPr>
          <p:nvPr>
            <p:ph type="ftr" sz="quarter" idx="11"/>
          </p:nvPr>
        </p:nvSpPr>
        <p:spPr/>
        <p:txBody>
          <a:bodyPr/>
          <a:lstStyle/>
          <a:p>
            <a:r>
              <a:rPr lang="de-DE"/>
              <a:t>copyright Bundesverband Gewaltprävention</a:t>
            </a:r>
          </a:p>
        </p:txBody>
      </p:sp>
      <p:sp>
        <p:nvSpPr>
          <p:cNvPr id="4" name="Textfeld 3">
            <a:extLst>
              <a:ext uri="{FF2B5EF4-FFF2-40B4-BE49-F238E27FC236}">
                <a16:creationId xmlns:a16="http://schemas.microsoft.com/office/drawing/2014/main" id="{B0F2EFB4-8B30-474C-8C44-865CE31FAB22}"/>
              </a:ext>
            </a:extLst>
          </p:cNvPr>
          <p:cNvSpPr txBox="1"/>
          <p:nvPr/>
        </p:nvSpPr>
        <p:spPr>
          <a:xfrm>
            <a:off x="354434" y="309960"/>
            <a:ext cx="7798965" cy="1225225"/>
          </a:xfrm>
          <a:prstGeom prst="rect">
            <a:avLst/>
          </a:prstGeom>
          <a:noFill/>
        </p:spPr>
        <p:txBody>
          <a:bodyPr wrap="square">
            <a:spAutoFit/>
          </a:bodyPr>
          <a:lstStyle/>
          <a:p>
            <a:r>
              <a:rPr lang="de-DE" dirty="0">
                <a:effectLst/>
                <a:latin typeface="Arial" panose="020B0604020202020204" pitchFamily="34" charset="0"/>
              </a:rPr>
              <a:t>Die Täterinnen und Täter gehen dabei oft nach derselben Strategie vor. Sie überschreiten die Grenzen des Gegenübers in kleinen Schritten und beobachten seine Reaktionen. Mit jedem Schritt schätzen sie ab, ob sie „weitergehen“ können.</a:t>
            </a:r>
            <a:endParaRPr lang="de-DE" dirty="0"/>
          </a:p>
        </p:txBody>
      </p:sp>
      <p:sp>
        <p:nvSpPr>
          <p:cNvPr id="6" name="Textfeld 5">
            <a:extLst>
              <a:ext uri="{FF2B5EF4-FFF2-40B4-BE49-F238E27FC236}">
                <a16:creationId xmlns:a16="http://schemas.microsoft.com/office/drawing/2014/main" id="{21CB94B4-AF6D-4A6B-B042-11878562FC25}"/>
              </a:ext>
            </a:extLst>
          </p:cNvPr>
          <p:cNvSpPr txBox="1"/>
          <p:nvPr/>
        </p:nvSpPr>
        <p:spPr>
          <a:xfrm>
            <a:off x="354434" y="1879134"/>
            <a:ext cx="7798965" cy="3416320"/>
          </a:xfrm>
          <a:prstGeom prst="rect">
            <a:avLst/>
          </a:prstGeom>
          <a:noFill/>
        </p:spPr>
        <p:txBody>
          <a:bodyPr wrap="square">
            <a:spAutoFit/>
          </a:bodyPr>
          <a:lstStyle/>
          <a:p>
            <a:r>
              <a:rPr lang="de-DE" dirty="0">
                <a:effectLst/>
                <a:latin typeface="Arial" panose="020B0604020202020204" pitchFamily="34" charset="0"/>
              </a:rPr>
              <a:t>Spezifische Erscheinungsbilder sexualisierter Gewalt im Sport sind zum Beispiel:</a:t>
            </a:r>
          </a:p>
          <a:p>
            <a:r>
              <a:rPr lang="de-DE" dirty="0">
                <a:effectLst/>
                <a:latin typeface="Courier New" panose="02070309020205020404" pitchFamily="49" charset="0"/>
              </a:rPr>
              <a:t>■ </a:t>
            </a:r>
            <a:r>
              <a:rPr lang="de-DE" dirty="0">
                <a:effectLst/>
                <a:latin typeface="Arial" panose="020B0604020202020204" pitchFamily="34" charset="0"/>
              </a:rPr>
              <a:t>Grenzverletzungen bei der Kontrolle der Sportkleidung</a:t>
            </a:r>
          </a:p>
          <a:p>
            <a:r>
              <a:rPr lang="de-DE" dirty="0">
                <a:effectLst/>
                <a:latin typeface="Courier New" panose="02070309020205020404" pitchFamily="49" charset="0"/>
              </a:rPr>
              <a:t>■ </a:t>
            </a:r>
            <a:r>
              <a:rPr lang="de-DE" dirty="0">
                <a:effectLst/>
                <a:latin typeface="Arial" panose="020B0604020202020204" pitchFamily="34" charset="0"/>
              </a:rPr>
              <a:t>Übergriffe exhibitionistischer Art in der „Umziehsituation“ oder beim </a:t>
            </a:r>
            <a:br>
              <a:rPr lang="de-DE" dirty="0">
                <a:effectLst/>
                <a:latin typeface="Arial" panose="020B0604020202020204" pitchFamily="34" charset="0"/>
              </a:rPr>
            </a:br>
            <a:r>
              <a:rPr lang="de-DE" dirty="0">
                <a:effectLst/>
                <a:latin typeface="Arial" panose="020B0604020202020204" pitchFamily="34" charset="0"/>
              </a:rPr>
              <a:t>     gemeinsamen Duschen</a:t>
            </a:r>
          </a:p>
          <a:p>
            <a:r>
              <a:rPr lang="de-DE" dirty="0">
                <a:effectLst/>
                <a:latin typeface="Courier New" panose="02070309020205020404" pitchFamily="49" charset="0"/>
              </a:rPr>
              <a:t>■ </a:t>
            </a:r>
            <a:r>
              <a:rPr lang="de-DE" dirty="0">
                <a:effectLst/>
                <a:latin typeface="Arial" panose="020B0604020202020204" pitchFamily="34" charset="0"/>
              </a:rPr>
              <a:t>Übergriffe bei der Hilfestellung</a:t>
            </a:r>
          </a:p>
          <a:p>
            <a:r>
              <a:rPr lang="de-DE" dirty="0">
                <a:effectLst/>
                <a:latin typeface="Courier New" panose="02070309020205020404" pitchFamily="49" charset="0"/>
              </a:rPr>
              <a:t>■ </a:t>
            </a:r>
            <a:r>
              <a:rPr lang="de-DE" dirty="0">
                <a:effectLst/>
                <a:latin typeface="Arial" panose="020B0604020202020204" pitchFamily="34" charset="0"/>
              </a:rPr>
              <a:t>Verletzungen der Intimsphäre durch Eindringen in Umkleiden und</a:t>
            </a:r>
            <a:br>
              <a:rPr lang="de-DE" dirty="0">
                <a:effectLst/>
                <a:latin typeface="Arial" panose="020B0604020202020204" pitchFamily="34" charset="0"/>
              </a:rPr>
            </a:br>
            <a:r>
              <a:rPr lang="de-DE" dirty="0">
                <a:effectLst/>
                <a:latin typeface="Arial" panose="020B0604020202020204" pitchFamily="34" charset="0"/>
              </a:rPr>
              <a:t>    Duschen</a:t>
            </a:r>
          </a:p>
          <a:p>
            <a:r>
              <a:rPr lang="de-DE" dirty="0">
                <a:effectLst/>
                <a:latin typeface="Courier New" panose="02070309020205020404" pitchFamily="49" charset="0"/>
              </a:rPr>
              <a:t>■ </a:t>
            </a:r>
            <a:r>
              <a:rPr lang="de-DE" dirty="0">
                <a:effectLst/>
                <a:latin typeface="Arial" panose="020B0604020202020204" pitchFamily="34" charset="0"/>
              </a:rPr>
              <a:t>Ausnutzung der engen Beziehung zwischen Sporttreibenden und</a:t>
            </a:r>
            <a:br>
              <a:rPr lang="de-DE" dirty="0">
                <a:effectLst/>
                <a:latin typeface="Arial" panose="020B0604020202020204" pitchFamily="34" charset="0"/>
              </a:rPr>
            </a:br>
            <a:r>
              <a:rPr lang="de-DE" dirty="0">
                <a:effectLst/>
                <a:latin typeface="Arial" panose="020B0604020202020204" pitchFamily="34" charset="0"/>
              </a:rPr>
              <a:t>    Trainerin oder Trainer</a:t>
            </a:r>
          </a:p>
          <a:p>
            <a:r>
              <a:rPr lang="de-DE" dirty="0">
                <a:effectLst/>
                <a:latin typeface="Courier New" panose="02070309020205020404" pitchFamily="49" charset="0"/>
              </a:rPr>
              <a:t>■ </a:t>
            </a:r>
            <a:r>
              <a:rPr lang="de-DE" dirty="0">
                <a:effectLst/>
                <a:latin typeface="Arial" panose="020B0604020202020204" pitchFamily="34" charset="0"/>
              </a:rPr>
              <a:t>Grenzverletzungen im Rahmen von Wettkampffahrten und</a:t>
            </a:r>
            <a:br>
              <a:rPr lang="de-DE" dirty="0">
                <a:effectLst/>
                <a:latin typeface="Arial" panose="020B0604020202020204" pitchFamily="34" charset="0"/>
              </a:rPr>
            </a:br>
            <a:r>
              <a:rPr lang="de-DE" dirty="0">
                <a:effectLst/>
                <a:latin typeface="Arial" panose="020B0604020202020204" pitchFamily="34" charset="0"/>
              </a:rPr>
              <a:t>    Ferienfreizeiten, insbesondere mit Übernachtungen</a:t>
            </a:r>
            <a:endParaRPr lang="de-DE" dirty="0"/>
          </a:p>
        </p:txBody>
      </p:sp>
      <p:pic>
        <p:nvPicPr>
          <p:cNvPr id="7" name="Grafik 6">
            <a:extLst>
              <a:ext uri="{FF2B5EF4-FFF2-40B4-BE49-F238E27FC236}">
                <a16:creationId xmlns:a16="http://schemas.microsoft.com/office/drawing/2014/main" id="{76E180AC-FB2E-4A8E-8BCA-F6ADEEA58C07}"/>
              </a:ext>
            </a:extLst>
          </p:cNvPr>
          <p:cNvPicPr>
            <a:picLocks noChangeAspect="1"/>
          </p:cNvPicPr>
          <p:nvPr/>
        </p:nvPicPr>
        <p:blipFill>
          <a:blip r:embed="rId2"/>
          <a:stretch>
            <a:fillRect/>
          </a:stretch>
        </p:blipFill>
        <p:spPr>
          <a:xfrm>
            <a:off x="8172846" y="3587294"/>
            <a:ext cx="3664720" cy="2540939"/>
          </a:xfrm>
          <a:prstGeom prst="rect">
            <a:avLst/>
          </a:prstGeom>
        </p:spPr>
      </p:pic>
      <p:sp>
        <p:nvSpPr>
          <p:cNvPr id="8" name="Rechteck 7">
            <a:extLst>
              <a:ext uri="{FF2B5EF4-FFF2-40B4-BE49-F238E27FC236}">
                <a16:creationId xmlns:a16="http://schemas.microsoft.com/office/drawing/2014/main" id="{8B6559CB-93A9-402B-9780-894FFB5360DF}"/>
              </a:ext>
            </a:extLst>
          </p:cNvPr>
          <p:cNvSpPr/>
          <p:nvPr/>
        </p:nvSpPr>
        <p:spPr>
          <a:xfrm>
            <a:off x="8858860" y="4857763"/>
            <a:ext cx="1019657" cy="461665"/>
          </a:xfrm>
          <a:prstGeom prst="rect">
            <a:avLst/>
          </a:prstGeom>
          <a:noFill/>
        </p:spPr>
        <p:txBody>
          <a:bodyPr wrap="square" lIns="91440" tIns="45720" rIns="91440" bIns="45720">
            <a:spAutoFit/>
          </a:bodyPr>
          <a:lstStyle/>
          <a:p>
            <a:pPr algn="ctr"/>
            <a:r>
              <a:rPr lang="de-DE" sz="2400" b="0" cap="none" spc="0" dirty="0" err="1">
                <a:ln w="0"/>
                <a:solidFill>
                  <a:schemeClr val="tx1"/>
                </a:solidFill>
                <a:effectLst>
                  <a:outerShdw blurRad="38100" dist="19050" dir="2700000" algn="tl" rotWithShape="0">
                    <a:schemeClr val="dk1">
                      <a:alpha val="40000"/>
                    </a:schemeClr>
                  </a:outerShdw>
                </a:effectLst>
              </a:rPr>
              <a:t>Stop</a:t>
            </a:r>
            <a:endParaRPr lang="de-DE" sz="2400" b="0" cap="none" spc="0" dirty="0">
              <a:ln w="0"/>
              <a:solidFill>
                <a:schemeClr val="tx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3733029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gradFill>
          <a:gsLst>
            <a:gs pos="100000">
              <a:schemeClr val="tx1"/>
            </a:gs>
            <a:gs pos="0">
              <a:schemeClr val="accent1">
                <a:alpha val="50000"/>
              </a:schemeClr>
            </a:gs>
            <a:gs pos="99000">
              <a:schemeClr val="accent5"/>
            </a:gs>
          </a:gsLst>
          <a:lin ang="3600000" scaled="0"/>
        </a:gradFill>
        <a:effectLst/>
      </p:bgPr>
    </p:bg>
    <p:spTree>
      <p:nvGrpSpPr>
        <p:cNvPr id="1" name=""/>
        <p:cNvGrpSpPr/>
        <p:nvPr/>
      </p:nvGrpSpPr>
      <p:grpSpPr>
        <a:xfrm>
          <a:off x="0" y="0"/>
          <a:ext cx="0" cy="0"/>
          <a:chOff x="0" y="0"/>
          <a:chExt cx="0" cy="0"/>
        </a:xfrm>
      </p:grpSpPr>
      <p:sp>
        <p:nvSpPr>
          <p:cNvPr id="9" name="Fußzeilenplatzhalter 8">
            <a:extLst>
              <a:ext uri="{FF2B5EF4-FFF2-40B4-BE49-F238E27FC236}">
                <a16:creationId xmlns:a16="http://schemas.microsoft.com/office/drawing/2014/main" id="{2C594D0F-523F-4CAA-986F-4DFE31175AAF}"/>
              </a:ext>
            </a:extLst>
          </p:cNvPr>
          <p:cNvSpPr>
            <a:spLocks noGrp="1"/>
          </p:cNvSpPr>
          <p:nvPr>
            <p:ph type="ftr" sz="quarter" idx="11"/>
          </p:nvPr>
        </p:nvSpPr>
        <p:spPr/>
        <p:txBody>
          <a:bodyPr/>
          <a:lstStyle/>
          <a:p>
            <a:r>
              <a:rPr lang="de-DE"/>
              <a:t>copyright Bundesverband Gewaltprävention</a:t>
            </a:r>
          </a:p>
        </p:txBody>
      </p:sp>
      <p:sp>
        <p:nvSpPr>
          <p:cNvPr id="4" name="Textfeld 3">
            <a:extLst>
              <a:ext uri="{FF2B5EF4-FFF2-40B4-BE49-F238E27FC236}">
                <a16:creationId xmlns:a16="http://schemas.microsoft.com/office/drawing/2014/main" id="{1712DE66-0301-41ED-9CB1-B8B9FC888E7B}"/>
              </a:ext>
            </a:extLst>
          </p:cNvPr>
          <p:cNvSpPr txBox="1"/>
          <p:nvPr/>
        </p:nvSpPr>
        <p:spPr>
          <a:xfrm>
            <a:off x="545284" y="553673"/>
            <a:ext cx="8596619" cy="5909310"/>
          </a:xfrm>
          <a:prstGeom prst="rect">
            <a:avLst/>
          </a:prstGeom>
          <a:noFill/>
        </p:spPr>
        <p:txBody>
          <a:bodyPr wrap="square">
            <a:spAutoFit/>
          </a:bodyPr>
          <a:lstStyle/>
          <a:p>
            <a:r>
              <a:rPr lang="de-DE" dirty="0">
                <a:effectLst/>
                <a:latin typeface="Arial" panose="020B0604020202020204" pitchFamily="34" charset="0"/>
              </a:rPr>
              <a:t>Sexualisierte Gewalt kann im Sport stattfinden</a:t>
            </a:r>
          </a:p>
          <a:p>
            <a:endParaRPr lang="de-DE" dirty="0">
              <a:latin typeface="Arial" panose="020B0604020202020204" pitchFamily="34" charset="0"/>
            </a:endParaRPr>
          </a:p>
          <a:p>
            <a:r>
              <a:rPr lang="de-DE" dirty="0">
                <a:effectLst/>
                <a:latin typeface="Courier New" panose="02070309020205020404" pitchFamily="49" charset="0"/>
              </a:rPr>
              <a:t>■ </a:t>
            </a:r>
            <a:r>
              <a:rPr lang="de-DE" dirty="0">
                <a:effectLst/>
                <a:latin typeface="Arial" panose="020B0604020202020204" pitchFamily="34" charset="0"/>
              </a:rPr>
              <a:t>zwischen Betreuern und Betreuerinnen</a:t>
            </a:r>
          </a:p>
          <a:p>
            <a:r>
              <a:rPr lang="de-DE" dirty="0">
                <a:effectLst/>
                <a:latin typeface="Courier New" panose="02070309020205020404" pitchFamily="49" charset="0"/>
              </a:rPr>
              <a:t>■ </a:t>
            </a:r>
            <a:r>
              <a:rPr lang="de-DE" dirty="0">
                <a:effectLst/>
                <a:latin typeface="Arial" panose="020B0604020202020204" pitchFamily="34" charset="0"/>
              </a:rPr>
              <a:t>zwischen Betreuerinnen oder Betreuern und Kindern oder Jugendlichen</a:t>
            </a:r>
          </a:p>
          <a:p>
            <a:r>
              <a:rPr lang="de-DE" dirty="0">
                <a:effectLst/>
                <a:latin typeface="Courier New" panose="02070309020205020404" pitchFamily="49" charset="0"/>
              </a:rPr>
              <a:t>■ </a:t>
            </a:r>
            <a:r>
              <a:rPr lang="de-DE" dirty="0">
                <a:effectLst/>
                <a:latin typeface="Arial" panose="020B0604020202020204" pitchFamily="34" charset="0"/>
              </a:rPr>
              <a:t>zwischen Funktionsträgerinnen und -trägern sowie Sportlerinnen und Sportlern</a:t>
            </a:r>
          </a:p>
          <a:p>
            <a:r>
              <a:rPr lang="de-DE" dirty="0">
                <a:effectLst/>
                <a:latin typeface="Courier New" panose="02070309020205020404" pitchFamily="49" charset="0"/>
              </a:rPr>
              <a:t>■ </a:t>
            </a:r>
            <a:r>
              <a:rPr lang="de-DE" dirty="0">
                <a:effectLst/>
                <a:latin typeface="Arial" panose="020B0604020202020204" pitchFamily="34" charset="0"/>
              </a:rPr>
              <a:t>zwischen Angestellten von Sportstätten und Kindern und Jugendlichen</a:t>
            </a:r>
          </a:p>
          <a:p>
            <a:r>
              <a:rPr lang="de-DE" dirty="0">
                <a:effectLst/>
                <a:latin typeface="Courier New" panose="02070309020205020404" pitchFamily="49" charset="0"/>
              </a:rPr>
              <a:t>■ </a:t>
            </a:r>
            <a:r>
              <a:rPr lang="de-DE" dirty="0">
                <a:effectLst/>
                <a:latin typeface="Arial" panose="020B0604020202020204" pitchFamily="34" charset="0"/>
              </a:rPr>
              <a:t>zwischen Kindern und Jugendlichen</a:t>
            </a:r>
          </a:p>
          <a:p>
            <a:r>
              <a:rPr lang="de-DE" dirty="0">
                <a:effectLst/>
                <a:latin typeface="Courier New" panose="02070309020205020404" pitchFamily="49" charset="0"/>
              </a:rPr>
              <a:t>■ </a:t>
            </a:r>
            <a:r>
              <a:rPr lang="de-DE" dirty="0">
                <a:effectLst/>
                <a:latin typeface="Arial" panose="020B0604020202020204" pitchFamily="34" charset="0"/>
              </a:rPr>
              <a:t>zwischen Kindern, Jugendlichen und Fremden</a:t>
            </a:r>
          </a:p>
          <a:p>
            <a:r>
              <a:rPr lang="de-DE" dirty="0">
                <a:effectLst/>
                <a:latin typeface="Courier New" panose="02070309020205020404" pitchFamily="49" charset="0"/>
              </a:rPr>
              <a:t>■ </a:t>
            </a:r>
            <a:r>
              <a:rPr lang="de-DE" dirty="0">
                <a:effectLst/>
                <a:latin typeface="Arial" panose="020B0604020202020204" pitchFamily="34" charset="0"/>
              </a:rPr>
              <a:t>im privaten Umfeld</a:t>
            </a:r>
          </a:p>
          <a:p>
            <a:endParaRPr lang="de-DE" dirty="0">
              <a:latin typeface="Arial" panose="020B0604020202020204" pitchFamily="34" charset="0"/>
            </a:endParaRPr>
          </a:p>
          <a:p>
            <a:r>
              <a:rPr lang="de-DE" dirty="0">
                <a:effectLst/>
                <a:latin typeface="Arial" panose="020B0604020202020204" pitchFamily="34" charset="0"/>
              </a:rPr>
              <a:t>Wo liegen die Grenzen? Wo aber endet freundschaftlich spielerischer Spaß und wo beginnt ein Übergriff? Wann und wo ist ein Einschreiten notwendig? Viele Trainerinnen und Trainer, Übungsleiterinnen und -leiter sind unsicher und fragen sich: „</a:t>
            </a:r>
            <a:r>
              <a:rPr lang="de-DE" dirty="0">
                <a:effectLst/>
                <a:highlight>
                  <a:srgbClr val="FFFF00"/>
                </a:highlight>
                <a:latin typeface="Arial" panose="020B0604020202020204" pitchFamily="34" charset="0"/>
              </a:rPr>
              <a:t>Darf ich Kinder und Jugendliche zum Beispiel bei den Hilfestellungen noch anfassen oder im Bedarfsfalle trösten</a:t>
            </a:r>
            <a:r>
              <a:rPr lang="de-DE" dirty="0">
                <a:effectLst/>
                <a:latin typeface="Arial" panose="020B0604020202020204" pitchFamily="34" charset="0"/>
              </a:rPr>
              <a:t>?“ Die Antwort darauf ist eindeutig: </a:t>
            </a:r>
            <a:r>
              <a:rPr lang="de-DE" dirty="0">
                <a:effectLst/>
                <a:highlight>
                  <a:srgbClr val="FFFF00"/>
                </a:highlight>
                <a:latin typeface="Arial" panose="020B0604020202020204" pitchFamily="34" charset="0"/>
              </a:rPr>
              <a:t>Natürlich dürfen und sollen Sie dies weiter-hin tun</a:t>
            </a:r>
            <a:r>
              <a:rPr lang="de-DE" dirty="0">
                <a:effectLst/>
                <a:latin typeface="Arial" panose="020B0604020202020204" pitchFamily="34" charset="0"/>
              </a:rPr>
              <a:t>! Denn Hilfen im Training sind unabdingbar und Kinder und Jugendliche brauchen einen zugewandten und wertschätzenden Umgang. Die Einhaltung ihrer persönlichen Grenzen muss dabei jedoch immer oberste Priorität haben. Es geht darum, im Umgang mit Kindern und Jugendlichen sensibler zu werden, ihre Eigenheiten aufmerksam wahrzunehmen und ihre Bedürfnisse und Wünsche ernst zu nehmen und zu respektieren.</a:t>
            </a:r>
            <a:endParaRPr lang="de-DE" dirty="0"/>
          </a:p>
        </p:txBody>
      </p:sp>
      <p:pic>
        <p:nvPicPr>
          <p:cNvPr id="5" name="Grafik 4">
            <a:extLst>
              <a:ext uri="{FF2B5EF4-FFF2-40B4-BE49-F238E27FC236}">
                <a16:creationId xmlns:a16="http://schemas.microsoft.com/office/drawing/2014/main" id="{B5197F0D-19DE-4D51-A53F-A6F5B0BB0B33}"/>
              </a:ext>
            </a:extLst>
          </p:cNvPr>
          <p:cNvPicPr>
            <a:picLocks noChangeAspect="1"/>
          </p:cNvPicPr>
          <p:nvPr/>
        </p:nvPicPr>
        <p:blipFill>
          <a:blip r:embed="rId2"/>
          <a:stretch>
            <a:fillRect/>
          </a:stretch>
        </p:blipFill>
        <p:spPr>
          <a:xfrm>
            <a:off x="9137262" y="3429000"/>
            <a:ext cx="2829733" cy="2281335"/>
          </a:xfrm>
          <a:prstGeom prst="rect">
            <a:avLst/>
          </a:prstGeom>
        </p:spPr>
      </p:pic>
    </p:spTree>
    <p:extLst>
      <p:ext uri="{BB962C8B-B14F-4D97-AF65-F5344CB8AC3E}">
        <p14:creationId xmlns:p14="http://schemas.microsoft.com/office/powerpoint/2010/main" val="21509850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gradFill>
          <a:gsLst>
            <a:gs pos="100000">
              <a:schemeClr val="tx1"/>
            </a:gs>
            <a:gs pos="0">
              <a:schemeClr val="accent1">
                <a:alpha val="50000"/>
              </a:schemeClr>
            </a:gs>
            <a:gs pos="99000">
              <a:schemeClr val="accent5"/>
            </a:gs>
          </a:gsLst>
          <a:lin ang="3600000" scaled="0"/>
        </a:gradFill>
        <a:effectLst/>
      </p:bgPr>
    </p:bg>
    <p:spTree>
      <p:nvGrpSpPr>
        <p:cNvPr id="1" name=""/>
        <p:cNvGrpSpPr/>
        <p:nvPr/>
      </p:nvGrpSpPr>
      <p:grpSpPr>
        <a:xfrm>
          <a:off x="0" y="0"/>
          <a:ext cx="0" cy="0"/>
          <a:chOff x="0" y="0"/>
          <a:chExt cx="0" cy="0"/>
        </a:xfrm>
      </p:grpSpPr>
      <p:sp>
        <p:nvSpPr>
          <p:cNvPr id="9" name="Fußzeilenplatzhalter 8">
            <a:extLst>
              <a:ext uri="{FF2B5EF4-FFF2-40B4-BE49-F238E27FC236}">
                <a16:creationId xmlns:a16="http://schemas.microsoft.com/office/drawing/2014/main" id="{2C594D0F-523F-4CAA-986F-4DFE31175AAF}"/>
              </a:ext>
            </a:extLst>
          </p:cNvPr>
          <p:cNvSpPr>
            <a:spLocks noGrp="1"/>
          </p:cNvSpPr>
          <p:nvPr>
            <p:ph type="ftr" sz="quarter" idx="11"/>
          </p:nvPr>
        </p:nvSpPr>
        <p:spPr/>
        <p:txBody>
          <a:bodyPr/>
          <a:lstStyle/>
          <a:p>
            <a:r>
              <a:rPr lang="de-DE"/>
              <a:t>copyright Bundesverband Gewaltprävention</a:t>
            </a:r>
          </a:p>
        </p:txBody>
      </p:sp>
      <p:sp>
        <p:nvSpPr>
          <p:cNvPr id="4" name="Textfeld 3">
            <a:extLst>
              <a:ext uri="{FF2B5EF4-FFF2-40B4-BE49-F238E27FC236}">
                <a16:creationId xmlns:a16="http://schemas.microsoft.com/office/drawing/2014/main" id="{23DB84BD-C7DD-4F0E-91FE-3D6304A0A30A}"/>
              </a:ext>
            </a:extLst>
          </p:cNvPr>
          <p:cNvSpPr txBox="1"/>
          <p:nvPr/>
        </p:nvSpPr>
        <p:spPr>
          <a:xfrm>
            <a:off x="446713" y="402564"/>
            <a:ext cx="6094602" cy="369332"/>
          </a:xfrm>
          <a:prstGeom prst="rect">
            <a:avLst/>
          </a:prstGeom>
          <a:noFill/>
        </p:spPr>
        <p:txBody>
          <a:bodyPr wrap="square">
            <a:spAutoFit/>
          </a:bodyPr>
          <a:lstStyle/>
          <a:p>
            <a:r>
              <a:rPr lang="de-DE" dirty="0">
                <a:effectLst/>
                <a:latin typeface="Arial" panose="020B0604020202020204" pitchFamily="34" charset="0"/>
              </a:rPr>
              <a:t>Wer sind die Täter und Täterinnen?</a:t>
            </a:r>
            <a:endParaRPr lang="de-DE" dirty="0"/>
          </a:p>
        </p:txBody>
      </p:sp>
      <p:sp>
        <p:nvSpPr>
          <p:cNvPr id="6" name="Textfeld 5">
            <a:extLst>
              <a:ext uri="{FF2B5EF4-FFF2-40B4-BE49-F238E27FC236}">
                <a16:creationId xmlns:a16="http://schemas.microsoft.com/office/drawing/2014/main" id="{98501533-5B84-40D2-BE94-DCD2A1C2CC25}"/>
              </a:ext>
            </a:extLst>
          </p:cNvPr>
          <p:cNvSpPr txBox="1"/>
          <p:nvPr/>
        </p:nvSpPr>
        <p:spPr>
          <a:xfrm>
            <a:off x="446713" y="886467"/>
            <a:ext cx="8227504" cy="5355312"/>
          </a:xfrm>
          <a:prstGeom prst="rect">
            <a:avLst/>
          </a:prstGeom>
          <a:noFill/>
        </p:spPr>
        <p:txBody>
          <a:bodyPr wrap="square">
            <a:spAutoFit/>
          </a:bodyPr>
          <a:lstStyle/>
          <a:p>
            <a:r>
              <a:rPr lang="de-DE" dirty="0">
                <a:effectLst/>
                <a:latin typeface="Arial" panose="020B0604020202020204" pitchFamily="34" charset="0"/>
              </a:rPr>
              <a:t>Sexualisierte Gewalt wird von Männern und auch von Frauen aller sozialen Schichten, aller Berufsgruppen, aller Nationalitäten und aller Altersstufen verübt. </a:t>
            </a:r>
          </a:p>
          <a:p>
            <a:endParaRPr lang="de-DE" dirty="0">
              <a:latin typeface="Arial" panose="020B0604020202020204" pitchFamily="34" charset="0"/>
            </a:endParaRPr>
          </a:p>
          <a:p>
            <a:r>
              <a:rPr lang="de-DE" dirty="0">
                <a:effectLst/>
                <a:latin typeface="Arial" panose="020B0604020202020204" pitchFamily="34" charset="0"/>
              </a:rPr>
              <a:t>Die Gewalt betrifft alle Altersgruppen der Mädchen und Jungen, jedoch verstärkt vom Vorschulalter bis zur Pubertät. Es gibt keine „äußeren Erscheinungs-merkmale“, an denen Menschen erkannt werden können, die andere Menschen sexuell missbrauchen. </a:t>
            </a:r>
          </a:p>
          <a:p>
            <a:r>
              <a:rPr lang="de-DE" dirty="0">
                <a:effectLst/>
                <a:latin typeface="Arial" panose="020B0604020202020204" pitchFamily="34" charset="0"/>
              </a:rPr>
              <a:t>Oft ist der Täter ein Mann mit tadellosem Ruf und gilt als guter Ehemann und Vater. Vielleicht ist er religiös oder politisch aktiv, beruflich erfolgreich oder er engagiert sich besonders für Kinder; ein Mann (einer Frau), dem niemand zutrauen würde, dass er sich an Mädchen oder Jungen oder beiden vergreift. In den meisten Fällen von sexuellem Missbrauch steht nicht die sexuelle Befriedigung im Vordergrund. Es geht um den Missbrauch von Macht durch sexuelle Gewalt. </a:t>
            </a:r>
          </a:p>
          <a:p>
            <a:endParaRPr lang="de-DE" dirty="0">
              <a:latin typeface="Arial" panose="020B0604020202020204" pitchFamily="34" charset="0"/>
            </a:endParaRPr>
          </a:p>
          <a:p>
            <a:r>
              <a:rPr lang="de-DE" dirty="0">
                <a:effectLst/>
                <a:latin typeface="Arial" panose="020B0604020202020204" pitchFamily="34" charset="0"/>
              </a:rPr>
              <a:t>Die Sexualität wird als Mittel, sozusagen als „Waffe“ benutzt, um Macht auszuüben. Sexueller Missbrauch ist nicht eine gewalttätige Form von Sexualität, sondern eine sexuelle Form von Gewalttätigkeit.</a:t>
            </a:r>
            <a:endParaRPr lang="de-DE" dirty="0"/>
          </a:p>
        </p:txBody>
      </p:sp>
      <p:pic>
        <p:nvPicPr>
          <p:cNvPr id="7" name="Grafik 6">
            <a:extLst>
              <a:ext uri="{FF2B5EF4-FFF2-40B4-BE49-F238E27FC236}">
                <a16:creationId xmlns:a16="http://schemas.microsoft.com/office/drawing/2014/main" id="{5125C705-3BD1-43E5-8DB4-527CF781B6CF}"/>
              </a:ext>
            </a:extLst>
          </p:cNvPr>
          <p:cNvPicPr>
            <a:picLocks noChangeAspect="1"/>
          </p:cNvPicPr>
          <p:nvPr/>
        </p:nvPicPr>
        <p:blipFill>
          <a:blip r:embed="rId2"/>
          <a:stretch>
            <a:fillRect/>
          </a:stretch>
        </p:blipFill>
        <p:spPr>
          <a:xfrm>
            <a:off x="8541030" y="1045258"/>
            <a:ext cx="3546973" cy="2518865"/>
          </a:xfrm>
          <a:prstGeom prst="rect">
            <a:avLst/>
          </a:prstGeom>
        </p:spPr>
      </p:pic>
      <p:pic>
        <p:nvPicPr>
          <p:cNvPr id="10" name="Grafik 9">
            <a:extLst>
              <a:ext uri="{FF2B5EF4-FFF2-40B4-BE49-F238E27FC236}">
                <a16:creationId xmlns:a16="http://schemas.microsoft.com/office/drawing/2014/main" id="{BCF2CA8C-1F8F-4108-85BD-47CE0EA74F5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35190" y="3902311"/>
            <a:ext cx="3291840" cy="2188464"/>
          </a:xfrm>
          <a:prstGeom prst="rect">
            <a:avLst/>
          </a:prstGeom>
        </p:spPr>
      </p:pic>
    </p:spTree>
    <p:extLst>
      <p:ext uri="{BB962C8B-B14F-4D97-AF65-F5344CB8AC3E}">
        <p14:creationId xmlns:p14="http://schemas.microsoft.com/office/powerpoint/2010/main" val="286803724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gradFill>
          <a:gsLst>
            <a:gs pos="100000">
              <a:schemeClr val="tx1"/>
            </a:gs>
            <a:gs pos="0">
              <a:schemeClr val="accent1">
                <a:alpha val="50000"/>
              </a:schemeClr>
            </a:gs>
            <a:gs pos="99000">
              <a:schemeClr val="accent5"/>
            </a:gs>
          </a:gsLst>
          <a:lin ang="3600000" scaled="0"/>
        </a:gradFill>
        <a:effectLst/>
      </p:bgPr>
    </p:bg>
    <p:spTree>
      <p:nvGrpSpPr>
        <p:cNvPr id="1" name=""/>
        <p:cNvGrpSpPr/>
        <p:nvPr/>
      </p:nvGrpSpPr>
      <p:grpSpPr>
        <a:xfrm>
          <a:off x="0" y="0"/>
          <a:ext cx="0" cy="0"/>
          <a:chOff x="0" y="0"/>
          <a:chExt cx="0" cy="0"/>
        </a:xfrm>
      </p:grpSpPr>
      <p:sp>
        <p:nvSpPr>
          <p:cNvPr id="9" name="Fußzeilenplatzhalter 8">
            <a:extLst>
              <a:ext uri="{FF2B5EF4-FFF2-40B4-BE49-F238E27FC236}">
                <a16:creationId xmlns:a16="http://schemas.microsoft.com/office/drawing/2014/main" id="{2C594D0F-523F-4CAA-986F-4DFE31175AAF}"/>
              </a:ext>
            </a:extLst>
          </p:cNvPr>
          <p:cNvSpPr>
            <a:spLocks noGrp="1"/>
          </p:cNvSpPr>
          <p:nvPr>
            <p:ph type="ftr" sz="quarter" idx="11"/>
          </p:nvPr>
        </p:nvSpPr>
        <p:spPr/>
        <p:txBody>
          <a:bodyPr/>
          <a:lstStyle/>
          <a:p>
            <a:r>
              <a:rPr lang="de-DE"/>
              <a:t>copyright Bundesverband Gewaltprävention</a:t>
            </a:r>
          </a:p>
        </p:txBody>
      </p:sp>
      <p:sp>
        <p:nvSpPr>
          <p:cNvPr id="4" name="Textfeld 3">
            <a:extLst>
              <a:ext uri="{FF2B5EF4-FFF2-40B4-BE49-F238E27FC236}">
                <a16:creationId xmlns:a16="http://schemas.microsoft.com/office/drawing/2014/main" id="{CA2BE7DB-9E9E-4801-8DBC-132BE7123099}"/>
              </a:ext>
            </a:extLst>
          </p:cNvPr>
          <p:cNvSpPr txBox="1"/>
          <p:nvPr/>
        </p:nvSpPr>
        <p:spPr>
          <a:xfrm>
            <a:off x="656438" y="187427"/>
            <a:ext cx="7589939" cy="461665"/>
          </a:xfrm>
          <a:prstGeom prst="rect">
            <a:avLst/>
          </a:prstGeom>
          <a:noFill/>
        </p:spPr>
        <p:txBody>
          <a:bodyPr wrap="square">
            <a:spAutoFit/>
          </a:bodyPr>
          <a:lstStyle/>
          <a:p>
            <a:r>
              <a:rPr lang="de-DE" sz="2400" dirty="0">
                <a:effectLst/>
                <a:latin typeface="Arial" panose="020B0604020202020204" pitchFamily="34" charset="0"/>
              </a:rPr>
              <a:t>Signale wahrnehmen und Verantwortung übernehmen</a:t>
            </a:r>
            <a:endParaRPr lang="de-DE" sz="2400" dirty="0"/>
          </a:p>
        </p:txBody>
      </p:sp>
      <p:sp>
        <p:nvSpPr>
          <p:cNvPr id="6" name="Textfeld 5">
            <a:extLst>
              <a:ext uri="{FF2B5EF4-FFF2-40B4-BE49-F238E27FC236}">
                <a16:creationId xmlns:a16="http://schemas.microsoft.com/office/drawing/2014/main" id="{22AF08F2-3504-4B14-B567-0AE18EB6404A}"/>
              </a:ext>
            </a:extLst>
          </p:cNvPr>
          <p:cNvSpPr txBox="1"/>
          <p:nvPr/>
        </p:nvSpPr>
        <p:spPr>
          <a:xfrm>
            <a:off x="656438" y="843677"/>
            <a:ext cx="7103378" cy="2585323"/>
          </a:xfrm>
          <a:prstGeom prst="rect">
            <a:avLst/>
          </a:prstGeom>
          <a:noFill/>
        </p:spPr>
        <p:txBody>
          <a:bodyPr wrap="square">
            <a:spAutoFit/>
          </a:bodyPr>
          <a:lstStyle/>
          <a:p>
            <a:r>
              <a:rPr lang="de-DE" dirty="0">
                <a:effectLst/>
                <a:latin typeface="Arial" panose="020B0604020202020204" pitchFamily="34" charset="0"/>
              </a:rPr>
              <a:t>Kinder und Jugendliche können sehr wohl zwischen einer freundschaftlich sportlichen Zuwendung und einer unangenehmen Berührung mit sexuellem Hintergrund unterscheiden. </a:t>
            </a:r>
          </a:p>
          <a:p>
            <a:endParaRPr lang="de-DE" dirty="0">
              <a:latin typeface="Arial" panose="020B0604020202020204" pitchFamily="34" charset="0"/>
            </a:endParaRPr>
          </a:p>
          <a:p>
            <a:r>
              <a:rPr lang="de-DE" dirty="0">
                <a:effectLst/>
                <a:latin typeface="Arial" panose="020B0604020202020204" pitchFamily="34" charset="0"/>
              </a:rPr>
              <a:t>Sie können jedoch häufig diese Grenzüberschreitungen nicht in Worte fassen und sind überfordert, Widerstand zu leisten. Deshalb benötigen sie die Unterstützung von Erwachsenen: Diese sollten ihre vielfältigen und meist versteckten Signale wahrnehmen und die Verantwortung für die weiteren Maßnahmen übernehmen.</a:t>
            </a:r>
            <a:endParaRPr lang="de-DE" dirty="0"/>
          </a:p>
        </p:txBody>
      </p:sp>
      <p:sp>
        <p:nvSpPr>
          <p:cNvPr id="7" name="Textfeld 6">
            <a:extLst>
              <a:ext uri="{FF2B5EF4-FFF2-40B4-BE49-F238E27FC236}">
                <a16:creationId xmlns:a16="http://schemas.microsoft.com/office/drawing/2014/main" id="{47D051E1-A572-453D-AB6A-BC6CF133C73E}"/>
              </a:ext>
            </a:extLst>
          </p:cNvPr>
          <p:cNvSpPr txBox="1"/>
          <p:nvPr/>
        </p:nvSpPr>
        <p:spPr>
          <a:xfrm>
            <a:off x="656438" y="3676590"/>
            <a:ext cx="6097554" cy="2862322"/>
          </a:xfrm>
          <a:prstGeom prst="rect">
            <a:avLst/>
          </a:prstGeom>
          <a:noFill/>
        </p:spPr>
        <p:txBody>
          <a:bodyPr wrap="square">
            <a:spAutoFit/>
          </a:bodyPr>
          <a:lstStyle/>
          <a:p>
            <a:r>
              <a:rPr lang="de-DE" dirty="0">
                <a:effectLst/>
                <a:latin typeface="Arial" panose="020B0604020202020204" pitchFamily="34" charset="0"/>
              </a:rPr>
              <a:t>Das Sexualstrafrecht im Strafgesetzbuch (StGB §§ 174 bis 184c) schützt wesentlich die sexuelle Selbstbestimmung (z.B. § 177 StGB).Was Kinder und Jugendliche anbetrifft, will es zudem die von vorzeitigen sexuellen Erlebnissen ungestörte Gesamtentwicklung in alters-entsprechenden Abstufungen schützen und damit auch zur Entwicklung sexueller Selbstbestimmung beitragen. Dem strafrechtlichen Kinder- und Jugendschutzdienen insbesondere die §§ 174, 176, 180,182, 184 und 184b StGB. </a:t>
            </a:r>
            <a:endParaRPr lang="de-DE" dirty="0"/>
          </a:p>
        </p:txBody>
      </p:sp>
      <p:pic>
        <p:nvPicPr>
          <p:cNvPr id="8" name="Grafik 7">
            <a:extLst>
              <a:ext uri="{FF2B5EF4-FFF2-40B4-BE49-F238E27FC236}">
                <a16:creationId xmlns:a16="http://schemas.microsoft.com/office/drawing/2014/main" id="{1CAF3305-D1AE-4D48-9B61-2D398A4CB8BA}"/>
              </a:ext>
            </a:extLst>
          </p:cNvPr>
          <p:cNvPicPr>
            <a:picLocks noChangeAspect="1"/>
          </p:cNvPicPr>
          <p:nvPr/>
        </p:nvPicPr>
        <p:blipFill>
          <a:blip r:embed="rId2"/>
          <a:stretch>
            <a:fillRect/>
          </a:stretch>
        </p:blipFill>
        <p:spPr>
          <a:xfrm>
            <a:off x="7912359" y="1129004"/>
            <a:ext cx="3860932" cy="2576106"/>
          </a:xfrm>
          <a:prstGeom prst="rect">
            <a:avLst/>
          </a:prstGeom>
        </p:spPr>
      </p:pic>
      <p:pic>
        <p:nvPicPr>
          <p:cNvPr id="11" name="Grafik 10">
            <a:extLst>
              <a:ext uri="{FF2B5EF4-FFF2-40B4-BE49-F238E27FC236}">
                <a16:creationId xmlns:a16="http://schemas.microsoft.com/office/drawing/2014/main" id="{27C8B4F5-D35E-415D-A060-CF57C3DFFEA9}"/>
              </a:ext>
            </a:extLst>
          </p:cNvPr>
          <p:cNvPicPr>
            <a:picLocks noChangeAspect="1"/>
          </p:cNvPicPr>
          <p:nvPr/>
        </p:nvPicPr>
        <p:blipFill>
          <a:blip r:embed="rId3"/>
          <a:stretch>
            <a:fillRect/>
          </a:stretch>
        </p:blipFill>
        <p:spPr>
          <a:xfrm>
            <a:off x="7916025" y="3705110"/>
            <a:ext cx="3857266" cy="2752603"/>
          </a:xfrm>
          <a:prstGeom prst="rect">
            <a:avLst/>
          </a:prstGeom>
        </p:spPr>
      </p:pic>
    </p:spTree>
    <p:extLst>
      <p:ext uri="{BB962C8B-B14F-4D97-AF65-F5344CB8AC3E}">
        <p14:creationId xmlns:p14="http://schemas.microsoft.com/office/powerpoint/2010/main" val="3732197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gradFill>
          <a:gsLst>
            <a:gs pos="100000">
              <a:schemeClr val="tx1"/>
            </a:gs>
            <a:gs pos="0">
              <a:schemeClr val="accent1">
                <a:alpha val="50000"/>
              </a:schemeClr>
            </a:gs>
            <a:gs pos="99000">
              <a:schemeClr val="accent5"/>
            </a:gs>
          </a:gsLst>
          <a:lin ang="3600000" scaled="0"/>
        </a:gradFill>
        <a:effectLst/>
      </p:bgPr>
    </p:bg>
    <p:spTree>
      <p:nvGrpSpPr>
        <p:cNvPr id="1" name=""/>
        <p:cNvGrpSpPr/>
        <p:nvPr/>
      </p:nvGrpSpPr>
      <p:grpSpPr>
        <a:xfrm>
          <a:off x="0" y="0"/>
          <a:ext cx="0" cy="0"/>
          <a:chOff x="0" y="0"/>
          <a:chExt cx="0" cy="0"/>
        </a:xfrm>
      </p:grpSpPr>
      <p:sp>
        <p:nvSpPr>
          <p:cNvPr id="9" name="Fußzeilenplatzhalter 8">
            <a:extLst>
              <a:ext uri="{FF2B5EF4-FFF2-40B4-BE49-F238E27FC236}">
                <a16:creationId xmlns:a16="http://schemas.microsoft.com/office/drawing/2014/main" id="{2C594D0F-523F-4CAA-986F-4DFE31175AAF}"/>
              </a:ext>
            </a:extLst>
          </p:cNvPr>
          <p:cNvSpPr>
            <a:spLocks noGrp="1"/>
          </p:cNvSpPr>
          <p:nvPr>
            <p:ph type="ftr" sz="quarter" idx="11"/>
          </p:nvPr>
        </p:nvSpPr>
        <p:spPr/>
        <p:txBody>
          <a:bodyPr/>
          <a:lstStyle/>
          <a:p>
            <a:r>
              <a:rPr lang="de-DE"/>
              <a:t>copyright Bundesverband Gewaltprävention</a:t>
            </a:r>
          </a:p>
        </p:txBody>
      </p:sp>
      <p:sp>
        <p:nvSpPr>
          <p:cNvPr id="4" name="Textfeld 3">
            <a:extLst>
              <a:ext uri="{FF2B5EF4-FFF2-40B4-BE49-F238E27FC236}">
                <a16:creationId xmlns:a16="http://schemas.microsoft.com/office/drawing/2014/main" id="{D4E7F7EB-EF76-4514-96E4-087852E95699}"/>
              </a:ext>
            </a:extLst>
          </p:cNvPr>
          <p:cNvSpPr txBox="1"/>
          <p:nvPr/>
        </p:nvSpPr>
        <p:spPr>
          <a:xfrm>
            <a:off x="402672" y="753441"/>
            <a:ext cx="8739231" cy="5170646"/>
          </a:xfrm>
          <a:prstGeom prst="rect">
            <a:avLst/>
          </a:prstGeom>
          <a:noFill/>
        </p:spPr>
        <p:txBody>
          <a:bodyPr wrap="square">
            <a:spAutoFit/>
          </a:bodyPr>
          <a:lstStyle/>
          <a:p>
            <a:r>
              <a:rPr lang="de-DE" sz="2400" dirty="0">
                <a:effectLst/>
                <a:latin typeface="Arial" panose="020B0604020202020204" pitchFamily="34" charset="0"/>
              </a:rPr>
              <a:t>Was sind Anzeichen für erlebte sexualisierte Gewalt?</a:t>
            </a:r>
          </a:p>
          <a:p>
            <a:endParaRPr lang="de-DE" dirty="0">
              <a:latin typeface="Arial" panose="020B0604020202020204" pitchFamily="34" charset="0"/>
            </a:endParaRPr>
          </a:p>
          <a:p>
            <a:r>
              <a:rPr lang="de-DE" dirty="0">
                <a:effectLst/>
                <a:latin typeface="Arial" panose="020B0604020202020204" pitchFamily="34" charset="0"/>
              </a:rPr>
              <a:t>„Alle Fachleute sind sich heute einig, dass Vernachlässigung, sexualisierte Gewalt und Gewalt traumatisch sind.“</a:t>
            </a:r>
            <a:endParaRPr lang="de-DE" dirty="0">
              <a:latin typeface="Arial" panose="020B0604020202020204" pitchFamily="34" charset="0"/>
            </a:endParaRPr>
          </a:p>
          <a:p>
            <a:r>
              <a:rPr lang="de-DE" dirty="0">
                <a:effectLst/>
                <a:latin typeface="Arial" panose="020B0604020202020204" pitchFamily="34" charset="0"/>
              </a:rPr>
              <a:t>Laut der Psychoanalytikerin Luise Reddemann erleben Betroffene sexualisierte Gewalt als ein extremes, überflutendes Ereignis, dem sie nicht ausweichen können. Es ist durch Gefühle wie Angst, Erregung, Hilf-losigkeit und Ohnmacht gekennzeichnet. Kinder und Jugendliche wissen nicht, was sie tun sollen und können das Geschehene nicht in die ihnen bekannten Erfahrungen einordnen. </a:t>
            </a:r>
          </a:p>
          <a:p>
            <a:endParaRPr lang="de-DE" dirty="0">
              <a:latin typeface="Arial" panose="020B0604020202020204" pitchFamily="34" charset="0"/>
            </a:endParaRPr>
          </a:p>
          <a:p>
            <a:r>
              <a:rPr lang="de-DE" dirty="0">
                <a:effectLst/>
                <a:latin typeface="Arial" panose="020B0604020202020204" pitchFamily="34" charset="0"/>
              </a:rPr>
              <a:t>Sie können die Gewalterfahrungen daher nicht alleine verarbeiten. Häufig werden sie von Erinnerungen „überflutet“ (sie erleben das Geschehene wie in einem Film wieder und wieder), haben Albträume, Schlafstörungen oder reagieren auf manche Situationen mit einer derartigen Heftigkeit, die nicht im Verhältnis zu der vermeintlich Geringfügigkeit des Anlasses steht. </a:t>
            </a:r>
          </a:p>
          <a:p>
            <a:r>
              <a:rPr lang="de-DE" dirty="0">
                <a:effectLst/>
                <a:latin typeface="Arial" panose="020B0604020202020204" pitchFamily="34" charset="0"/>
              </a:rPr>
              <a:t>So vermeiden Sie auch häufig Situationen, die Erinnerungen an die sexualisierte Gewalterfahrung hervorrufen. (z.B. </a:t>
            </a:r>
            <a:r>
              <a:rPr lang="de-DE" dirty="0">
                <a:latin typeface="Arial" panose="020B0604020202020204" pitchFamily="34" charset="0"/>
              </a:rPr>
              <a:t>kuscheln mit den Eltern, mit Anderen nach dem Sport duschen…)</a:t>
            </a:r>
            <a:endParaRPr lang="de-DE" dirty="0"/>
          </a:p>
        </p:txBody>
      </p:sp>
    </p:spTree>
    <p:extLst>
      <p:ext uri="{BB962C8B-B14F-4D97-AF65-F5344CB8AC3E}">
        <p14:creationId xmlns:p14="http://schemas.microsoft.com/office/powerpoint/2010/main" val="203206934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gradFill>
          <a:gsLst>
            <a:gs pos="100000">
              <a:schemeClr val="tx1"/>
            </a:gs>
            <a:gs pos="0">
              <a:schemeClr val="accent1">
                <a:alpha val="50000"/>
              </a:schemeClr>
            </a:gs>
            <a:gs pos="99000">
              <a:schemeClr val="accent5"/>
            </a:gs>
          </a:gsLst>
          <a:lin ang="3600000" scaled="0"/>
        </a:gradFill>
        <a:effectLst/>
      </p:bgPr>
    </p:bg>
    <p:spTree>
      <p:nvGrpSpPr>
        <p:cNvPr id="1" name=""/>
        <p:cNvGrpSpPr/>
        <p:nvPr/>
      </p:nvGrpSpPr>
      <p:grpSpPr>
        <a:xfrm>
          <a:off x="0" y="0"/>
          <a:ext cx="0" cy="0"/>
          <a:chOff x="0" y="0"/>
          <a:chExt cx="0" cy="0"/>
        </a:xfrm>
      </p:grpSpPr>
      <p:sp>
        <p:nvSpPr>
          <p:cNvPr id="9" name="Fußzeilenplatzhalter 8">
            <a:extLst>
              <a:ext uri="{FF2B5EF4-FFF2-40B4-BE49-F238E27FC236}">
                <a16:creationId xmlns:a16="http://schemas.microsoft.com/office/drawing/2014/main" id="{2C594D0F-523F-4CAA-986F-4DFE31175AAF}"/>
              </a:ext>
            </a:extLst>
          </p:cNvPr>
          <p:cNvSpPr>
            <a:spLocks noGrp="1"/>
          </p:cNvSpPr>
          <p:nvPr>
            <p:ph type="ftr" sz="quarter" idx="11"/>
          </p:nvPr>
        </p:nvSpPr>
        <p:spPr/>
        <p:txBody>
          <a:bodyPr/>
          <a:lstStyle/>
          <a:p>
            <a:r>
              <a:rPr lang="de-DE" dirty="0" err="1"/>
              <a:t>copyright</a:t>
            </a:r>
            <a:r>
              <a:rPr lang="de-DE" dirty="0"/>
              <a:t> Bundesverband Gewaltprävention</a:t>
            </a:r>
          </a:p>
        </p:txBody>
      </p:sp>
      <p:sp>
        <p:nvSpPr>
          <p:cNvPr id="3" name="Rectangle 3">
            <a:extLst>
              <a:ext uri="{FF2B5EF4-FFF2-40B4-BE49-F238E27FC236}">
                <a16:creationId xmlns:a16="http://schemas.microsoft.com/office/drawing/2014/main" id="{9205F00F-4C0E-4026-A033-C41590D05DC1}"/>
              </a:ext>
            </a:extLst>
          </p:cNvPr>
          <p:cNvSpPr txBox="1">
            <a:spLocks noChangeArrowheads="1"/>
          </p:cNvSpPr>
          <p:nvPr/>
        </p:nvSpPr>
        <p:spPr>
          <a:xfrm>
            <a:off x="468312" y="201337"/>
            <a:ext cx="8556417" cy="5348564"/>
          </a:xfrm>
          <a:prstGeom prst="rect">
            <a:avLst/>
          </a:prstGeom>
        </p:spPr>
        <p:txBody>
          <a:bodyPr vert="horz" lIns="91440" tIns="45720" rIns="91440" bIns="45720" rtlCol="0">
            <a:normAutofit fontScale="925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defRPr/>
            </a:pPr>
            <a:r>
              <a:rPr lang="de-DE" sz="2200" dirty="0"/>
              <a:t>Anzeichen für sexualisierte Gewalt</a:t>
            </a:r>
          </a:p>
          <a:p>
            <a:pPr algn="l">
              <a:defRPr/>
            </a:pPr>
            <a:endParaRPr lang="de-DE" sz="1600" dirty="0"/>
          </a:p>
          <a:p>
            <a:pPr algn="l">
              <a:defRPr/>
            </a:pPr>
            <a:r>
              <a:rPr lang="de-DE" sz="1600" dirty="0"/>
              <a:t>plötzliche Verhaltensänderungen</a:t>
            </a:r>
          </a:p>
          <a:p>
            <a:pPr algn="l">
              <a:defRPr/>
            </a:pPr>
            <a:r>
              <a:rPr lang="de-DE" sz="1600" dirty="0"/>
              <a:t>körperliche Verletzungen, v. a. im Vaginal- und Oralbereich, aber auch andere Anzeichen körperlicher Gewalt (blaue Flecke an Oberarmen und Innenschenkel, Würgemale etc.)</a:t>
            </a:r>
          </a:p>
          <a:p>
            <a:pPr algn="l">
              <a:defRPr/>
            </a:pPr>
            <a:r>
              <a:rPr lang="de-DE" sz="1600" dirty="0"/>
              <a:t>sexualisiertes Verhalten, z. B. Kind verteilt Zungenküsse, sexualisierte Kommentare („Die zwei, die ficken!“)</a:t>
            </a:r>
          </a:p>
          <a:p>
            <a:pPr algn="l">
              <a:defRPr/>
            </a:pPr>
            <a:r>
              <a:rPr lang="de-DE" sz="1600" dirty="0"/>
              <a:t>Schlafstörungen/Albträume, manchmal auch in Verbindung mit Einnässen</a:t>
            </a:r>
          </a:p>
          <a:p>
            <a:pPr algn="l">
              <a:defRPr/>
            </a:pPr>
            <a:r>
              <a:rPr lang="de-DE" sz="1600" dirty="0"/>
              <a:t>Ängste &amp; Schreckreaktionen</a:t>
            </a:r>
          </a:p>
          <a:p>
            <a:pPr algn="l">
              <a:defRPr/>
            </a:pPr>
            <a:r>
              <a:rPr lang="de-DE" sz="1600" i="0" u="none" strike="noStrike" baseline="0" dirty="0"/>
              <a:t>Kind will jemanden partout nicht besuchen, den es früher sehr mochte </a:t>
            </a:r>
            <a:endParaRPr lang="de-DE" sz="1600" dirty="0"/>
          </a:p>
          <a:p>
            <a:pPr algn="l">
              <a:defRPr/>
            </a:pPr>
            <a:r>
              <a:rPr lang="de-DE" sz="1600" dirty="0"/>
              <a:t>Flucht in die Fantasiewelt</a:t>
            </a:r>
          </a:p>
          <a:p>
            <a:pPr algn="l">
              <a:defRPr/>
            </a:pPr>
            <a:r>
              <a:rPr lang="de-DE" sz="1600" dirty="0">
                <a:effectLst/>
              </a:rPr>
              <a:t>Suchttendenzen (Computer, Essen, Alkohol, Drogen etc.)</a:t>
            </a:r>
            <a:endParaRPr lang="de-DE" sz="1600" dirty="0"/>
          </a:p>
          <a:p>
            <a:pPr algn="l">
              <a:defRPr/>
            </a:pPr>
            <a:r>
              <a:rPr lang="de-DE" sz="1600" dirty="0"/>
              <a:t>Isolation, weil kein Vertrauen in andere Personen mehr möglich ist und jeder Kontakt unangenehm wird</a:t>
            </a:r>
          </a:p>
          <a:p>
            <a:pPr algn="l">
              <a:defRPr/>
            </a:pPr>
            <a:r>
              <a:rPr lang="de-DE" sz="1600" dirty="0"/>
              <a:t>Schulleistungsstörungen, Konzentrationsstörungen</a:t>
            </a:r>
          </a:p>
          <a:p>
            <a:pPr algn="l">
              <a:defRPr/>
            </a:pPr>
            <a:r>
              <a:rPr lang="de-DE" sz="1600" dirty="0"/>
              <a:t>Selbstverletzendes Verhalten</a:t>
            </a:r>
          </a:p>
          <a:p>
            <a:pPr algn="l">
              <a:defRPr/>
            </a:pPr>
            <a:r>
              <a:rPr lang="de-DE" sz="1600" dirty="0"/>
              <a:t>Essstörungen</a:t>
            </a:r>
          </a:p>
          <a:p>
            <a:pPr algn="l">
              <a:defRPr/>
            </a:pPr>
            <a:r>
              <a:rPr lang="de-DE" sz="1600" dirty="0"/>
              <a:t>Negatives Selbstbild (ich bin nichts wert)</a:t>
            </a:r>
          </a:p>
          <a:p>
            <a:pPr algn="l">
              <a:defRPr/>
            </a:pPr>
            <a:r>
              <a:rPr lang="de-DE" sz="1600" dirty="0"/>
              <a:t>Störungen im Hygieneverhalten</a:t>
            </a:r>
          </a:p>
          <a:p>
            <a:pPr algn="l">
              <a:defRPr/>
            </a:pPr>
            <a:r>
              <a:rPr lang="de-DE" sz="1600" dirty="0"/>
              <a:t>Depressionen, u.a.</a:t>
            </a:r>
          </a:p>
          <a:p>
            <a:pPr>
              <a:buFontTx/>
              <a:buNone/>
              <a:defRPr/>
            </a:pPr>
            <a:endParaRPr lang="de-DE" altLang="de-DE" dirty="0"/>
          </a:p>
        </p:txBody>
      </p:sp>
      <p:pic>
        <p:nvPicPr>
          <p:cNvPr id="4" name="Picture 5" descr="http://www.dtb-online.de/portal/typo3temp/pics/ecfd81b5ac.jpg">
            <a:extLst>
              <a:ext uri="{FF2B5EF4-FFF2-40B4-BE49-F238E27FC236}">
                <a16:creationId xmlns:a16="http://schemas.microsoft.com/office/drawing/2014/main" id="{E2EB10DC-F181-4986-9DE3-AB076AB540B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67604" y="4030328"/>
            <a:ext cx="4248150" cy="2160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1229019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gradFill>
          <a:gsLst>
            <a:gs pos="100000">
              <a:schemeClr val="tx1"/>
            </a:gs>
            <a:gs pos="0">
              <a:schemeClr val="accent1">
                <a:alpha val="50000"/>
              </a:schemeClr>
            </a:gs>
            <a:gs pos="99000">
              <a:schemeClr val="accent5"/>
            </a:gs>
          </a:gsLst>
          <a:lin ang="3600000" scaled="0"/>
        </a:gradFill>
        <a:effectLst/>
      </p:bgPr>
    </p:bg>
    <p:spTree>
      <p:nvGrpSpPr>
        <p:cNvPr id="1" name=""/>
        <p:cNvGrpSpPr/>
        <p:nvPr/>
      </p:nvGrpSpPr>
      <p:grpSpPr>
        <a:xfrm>
          <a:off x="0" y="0"/>
          <a:ext cx="0" cy="0"/>
          <a:chOff x="0" y="0"/>
          <a:chExt cx="0" cy="0"/>
        </a:xfrm>
      </p:grpSpPr>
      <p:sp>
        <p:nvSpPr>
          <p:cNvPr id="9" name="Fußzeilenplatzhalter 8">
            <a:extLst>
              <a:ext uri="{FF2B5EF4-FFF2-40B4-BE49-F238E27FC236}">
                <a16:creationId xmlns:a16="http://schemas.microsoft.com/office/drawing/2014/main" id="{2C594D0F-523F-4CAA-986F-4DFE31175AAF}"/>
              </a:ext>
            </a:extLst>
          </p:cNvPr>
          <p:cNvSpPr>
            <a:spLocks noGrp="1"/>
          </p:cNvSpPr>
          <p:nvPr>
            <p:ph type="ftr" sz="quarter" idx="11"/>
          </p:nvPr>
        </p:nvSpPr>
        <p:spPr/>
        <p:txBody>
          <a:bodyPr/>
          <a:lstStyle/>
          <a:p>
            <a:r>
              <a:rPr lang="de-DE"/>
              <a:t>copyright Bundesverband Gewaltprävention</a:t>
            </a:r>
          </a:p>
        </p:txBody>
      </p:sp>
      <p:sp>
        <p:nvSpPr>
          <p:cNvPr id="4" name="Textfeld 3">
            <a:extLst>
              <a:ext uri="{FF2B5EF4-FFF2-40B4-BE49-F238E27FC236}">
                <a16:creationId xmlns:a16="http://schemas.microsoft.com/office/drawing/2014/main" id="{DF3F9D72-7198-434B-9276-460D2A988D16}"/>
              </a:ext>
            </a:extLst>
          </p:cNvPr>
          <p:cNvSpPr txBox="1"/>
          <p:nvPr/>
        </p:nvSpPr>
        <p:spPr>
          <a:xfrm>
            <a:off x="729842" y="461394"/>
            <a:ext cx="8412061" cy="2862322"/>
          </a:xfrm>
          <a:prstGeom prst="rect">
            <a:avLst/>
          </a:prstGeom>
          <a:noFill/>
        </p:spPr>
        <p:txBody>
          <a:bodyPr wrap="square">
            <a:spAutoFit/>
          </a:bodyPr>
          <a:lstStyle/>
          <a:p>
            <a:r>
              <a:rPr lang="de-DE" dirty="0">
                <a:effectLst/>
                <a:latin typeface="Arial" panose="020B0604020202020204" pitchFamily="34" charset="0"/>
              </a:rPr>
              <a:t>Jedoch können diese Anzeichen auch auf andere Belastungen von Kindern oder Jugendlichen, zum Beispiel im Familiensystem oder in dem sozialen Umfeld hinweisen. </a:t>
            </a:r>
          </a:p>
          <a:p>
            <a:r>
              <a:rPr lang="de-DE" dirty="0">
                <a:effectLst/>
                <a:latin typeface="Arial" panose="020B0604020202020204" pitchFamily="34" charset="0"/>
              </a:rPr>
              <a:t>Dies bedeutet: Es gibt keine typischen Symptome nach (sexualisierter) Gewalt-erfahrung. Allerdings ist es jede Verhaltensänderung wert, hinterfragt zu werden. Das Umfeld sollte daher mit Verständnis reagieren und versuchen, die Sprache der Betroffenen zu verstehen. </a:t>
            </a:r>
          </a:p>
          <a:p>
            <a:r>
              <a:rPr lang="de-DE" dirty="0">
                <a:effectLst/>
                <a:latin typeface="Arial" panose="020B0604020202020204" pitchFamily="34" charset="0"/>
              </a:rPr>
              <a:t>Es sollte bemüht sein, Ursachen für auffällige Verhaltens-änderungen durch einfühlsame Fragen zu erforschen. Sexualisierte Gewalterfahrung sollte dabei als eine von vielen Möglichkeiten in die Überlegungen mit einbezogen werden.</a:t>
            </a:r>
            <a:endParaRPr lang="de-DE" dirty="0"/>
          </a:p>
        </p:txBody>
      </p:sp>
      <p:sp>
        <p:nvSpPr>
          <p:cNvPr id="6" name="Textfeld 5">
            <a:extLst>
              <a:ext uri="{FF2B5EF4-FFF2-40B4-BE49-F238E27FC236}">
                <a16:creationId xmlns:a16="http://schemas.microsoft.com/office/drawing/2014/main" id="{682901A5-69C8-4B73-A8B5-15375C4696CC}"/>
              </a:ext>
            </a:extLst>
          </p:cNvPr>
          <p:cNvSpPr txBox="1"/>
          <p:nvPr/>
        </p:nvSpPr>
        <p:spPr>
          <a:xfrm>
            <a:off x="729842" y="3429000"/>
            <a:ext cx="6094602" cy="1492716"/>
          </a:xfrm>
          <a:prstGeom prst="rect">
            <a:avLst/>
          </a:prstGeom>
          <a:noFill/>
        </p:spPr>
        <p:txBody>
          <a:bodyPr wrap="square">
            <a:spAutoFit/>
          </a:bodyPr>
          <a:lstStyle/>
          <a:p>
            <a:pPr algn="l"/>
            <a:endParaRPr lang="de-DE" sz="900" b="0" i="0" u="none" strike="noStrike" baseline="0" dirty="0">
              <a:solidFill>
                <a:srgbClr val="000000"/>
              </a:solidFill>
              <a:highlight>
                <a:srgbClr val="FF0000"/>
              </a:highlight>
              <a:latin typeface="Calibri" panose="020F0502020204030204" pitchFamily="34" charset="0"/>
            </a:endParaRPr>
          </a:p>
          <a:p>
            <a:r>
              <a:rPr lang="de-DE" sz="2800" b="1" i="0" u="none" strike="noStrike" baseline="0" dirty="0">
                <a:highlight>
                  <a:srgbClr val="FF0000"/>
                </a:highlight>
                <a:latin typeface="Calibri" panose="020F0502020204030204" pitchFamily="34" charset="0"/>
              </a:rPr>
              <a:t>WICHTIG: </a:t>
            </a:r>
            <a:endParaRPr lang="de-DE" sz="2800" b="0" i="0" u="none" strike="noStrike" baseline="0" dirty="0">
              <a:highlight>
                <a:srgbClr val="FF0000"/>
              </a:highlight>
              <a:latin typeface="Calibri" panose="020F0502020204030204" pitchFamily="34" charset="0"/>
            </a:endParaRPr>
          </a:p>
          <a:p>
            <a:r>
              <a:rPr lang="de-DE" sz="1800" b="0" i="0" u="none" strike="noStrike" baseline="0" dirty="0">
                <a:highlight>
                  <a:srgbClr val="FF0000"/>
                </a:highlight>
                <a:latin typeface="Calibri" panose="020F0502020204030204" pitchFamily="34" charset="0"/>
              </a:rPr>
              <a:t>Wenn Kinder von sich aus einen Missbrauch schildern, lügen sie nicht! Die Kinder MÜSSEN ernst genommen werden! Egal welche Person eventuell der Täter ist! </a:t>
            </a:r>
            <a:endParaRPr lang="de-DE" dirty="0">
              <a:highlight>
                <a:srgbClr val="FF0000"/>
              </a:highlight>
            </a:endParaRPr>
          </a:p>
        </p:txBody>
      </p:sp>
      <p:pic>
        <p:nvPicPr>
          <p:cNvPr id="7" name="Grafik 6">
            <a:extLst>
              <a:ext uri="{FF2B5EF4-FFF2-40B4-BE49-F238E27FC236}">
                <a16:creationId xmlns:a16="http://schemas.microsoft.com/office/drawing/2014/main" id="{6E505784-8851-4ECE-9CEB-1B9E39268264}"/>
              </a:ext>
            </a:extLst>
          </p:cNvPr>
          <p:cNvPicPr>
            <a:picLocks noChangeAspect="1"/>
          </p:cNvPicPr>
          <p:nvPr/>
        </p:nvPicPr>
        <p:blipFill>
          <a:blip r:embed="rId2"/>
          <a:stretch>
            <a:fillRect/>
          </a:stretch>
        </p:blipFill>
        <p:spPr>
          <a:xfrm>
            <a:off x="813731" y="4921716"/>
            <a:ext cx="4790115" cy="1438495"/>
          </a:xfrm>
          <a:prstGeom prst="rect">
            <a:avLst/>
          </a:prstGeom>
        </p:spPr>
      </p:pic>
      <p:pic>
        <p:nvPicPr>
          <p:cNvPr id="10" name="Grafik 9" descr="Ein Bild, das Text, ClipArt enthält.&#10;&#10;Automatisch generierte Beschreibung">
            <a:extLst>
              <a:ext uri="{FF2B5EF4-FFF2-40B4-BE49-F238E27FC236}">
                <a16:creationId xmlns:a16="http://schemas.microsoft.com/office/drawing/2014/main" id="{20BD82C4-763A-44FE-8039-315783DEAF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69678" y="3573054"/>
            <a:ext cx="4421841" cy="2697323"/>
          </a:xfrm>
          <a:prstGeom prst="rect">
            <a:avLst/>
          </a:prstGeom>
        </p:spPr>
      </p:pic>
    </p:spTree>
    <p:extLst>
      <p:ext uri="{BB962C8B-B14F-4D97-AF65-F5344CB8AC3E}">
        <p14:creationId xmlns:p14="http://schemas.microsoft.com/office/powerpoint/2010/main" val="175542958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gradFill>
          <a:gsLst>
            <a:gs pos="100000">
              <a:schemeClr val="tx1"/>
            </a:gs>
            <a:gs pos="0">
              <a:schemeClr val="accent1">
                <a:alpha val="50000"/>
              </a:schemeClr>
            </a:gs>
            <a:gs pos="99000">
              <a:schemeClr val="accent5"/>
            </a:gs>
          </a:gsLst>
          <a:lin ang="3600000" scaled="0"/>
        </a:gradFill>
        <a:effectLst/>
      </p:bgPr>
    </p:bg>
    <p:spTree>
      <p:nvGrpSpPr>
        <p:cNvPr id="1" name=""/>
        <p:cNvGrpSpPr/>
        <p:nvPr/>
      </p:nvGrpSpPr>
      <p:grpSpPr>
        <a:xfrm>
          <a:off x="0" y="0"/>
          <a:ext cx="0" cy="0"/>
          <a:chOff x="0" y="0"/>
          <a:chExt cx="0" cy="0"/>
        </a:xfrm>
      </p:grpSpPr>
      <p:sp>
        <p:nvSpPr>
          <p:cNvPr id="9" name="Fußzeilenplatzhalter 8">
            <a:extLst>
              <a:ext uri="{FF2B5EF4-FFF2-40B4-BE49-F238E27FC236}">
                <a16:creationId xmlns:a16="http://schemas.microsoft.com/office/drawing/2014/main" id="{2C594D0F-523F-4CAA-986F-4DFE31175AAF}"/>
              </a:ext>
            </a:extLst>
          </p:cNvPr>
          <p:cNvSpPr>
            <a:spLocks noGrp="1"/>
          </p:cNvSpPr>
          <p:nvPr>
            <p:ph type="ftr" sz="quarter" idx="11"/>
          </p:nvPr>
        </p:nvSpPr>
        <p:spPr/>
        <p:txBody>
          <a:bodyPr/>
          <a:lstStyle/>
          <a:p>
            <a:r>
              <a:rPr lang="de-DE"/>
              <a:t>copyright Bundesverband Gewaltprävention</a:t>
            </a:r>
          </a:p>
        </p:txBody>
      </p:sp>
      <p:sp>
        <p:nvSpPr>
          <p:cNvPr id="4" name="Textfeld 3">
            <a:extLst>
              <a:ext uri="{FF2B5EF4-FFF2-40B4-BE49-F238E27FC236}">
                <a16:creationId xmlns:a16="http://schemas.microsoft.com/office/drawing/2014/main" id="{749836E6-A3CC-4C37-8949-F8C5F45868F8}"/>
              </a:ext>
            </a:extLst>
          </p:cNvPr>
          <p:cNvSpPr txBox="1"/>
          <p:nvPr/>
        </p:nvSpPr>
        <p:spPr>
          <a:xfrm>
            <a:off x="276838" y="215248"/>
            <a:ext cx="6962862" cy="6124754"/>
          </a:xfrm>
          <a:prstGeom prst="rect">
            <a:avLst/>
          </a:prstGeom>
          <a:noFill/>
        </p:spPr>
        <p:txBody>
          <a:bodyPr wrap="square">
            <a:spAutoFit/>
          </a:bodyPr>
          <a:lstStyle/>
          <a:p>
            <a:r>
              <a:rPr lang="de-DE" sz="1400" dirty="0">
                <a:effectLst/>
                <a:latin typeface="Arial" panose="020B0604020202020204" pitchFamily="34" charset="0"/>
              </a:rPr>
              <a:t>Beispiel </a:t>
            </a:r>
          </a:p>
          <a:p>
            <a:endParaRPr lang="de-DE" sz="1400" dirty="0">
              <a:latin typeface="Arial" panose="020B0604020202020204" pitchFamily="34" charset="0"/>
            </a:endParaRPr>
          </a:p>
          <a:p>
            <a:r>
              <a:rPr lang="de-DE" sz="1400" dirty="0">
                <a:effectLst/>
                <a:latin typeface="Arial" panose="020B0604020202020204" pitchFamily="34" charset="0"/>
              </a:rPr>
              <a:t>Fabian, 13 Jahre alt, spielt seit vier Jahren in einem Fußballteam, kommt regelmäßig zum Training und hat offensichtlich viel Spaß in der Mannschaft. Sein Trainer, Uwe K., ist sehr zufrieden mit ihm und schätzt seine Zuverlässigkeit. Zu Beginn der neuen Saison stellt er jedoch fest, dass Fabian immer häufiger zu spät zum Training kommt und seine Leistungen erheblich nachlassen. </a:t>
            </a:r>
          </a:p>
          <a:p>
            <a:r>
              <a:rPr lang="de-DE" sz="1400" dirty="0">
                <a:effectLst/>
                <a:latin typeface="Arial" panose="020B0604020202020204" pitchFamily="34" charset="0"/>
              </a:rPr>
              <a:t>So kennt er ihn gar nicht und er beschließt, ihn nach dem nächsten Training alleine anzusprechen. Zunächst leugnet Fabian, dass es Gründe für sein verändertes Verhalten gibt, wirkt dabei aber wenig überzeugend. </a:t>
            </a:r>
          </a:p>
          <a:p>
            <a:r>
              <a:rPr lang="de-DE" sz="1400" dirty="0">
                <a:effectLst/>
                <a:latin typeface="Arial" panose="020B0604020202020204" pitchFamily="34" charset="0"/>
              </a:rPr>
              <a:t>Uwe K. verlässt sich auf das gute Vertrauensverhältnis zu seinem Schützling und fragt nach. Fabian kann nicht länger an sich halten und erzählt, dass beim letzten Hallentraining drei Jungen unter der Führung eines der Jungen ihn beim Duschen sexuell bedrängt und diese Handlungen mit dem Handy aufgenommen hatten. </a:t>
            </a:r>
          </a:p>
          <a:p>
            <a:r>
              <a:rPr lang="de-DE" sz="1400" dirty="0">
                <a:effectLst/>
                <a:latin typeface="Arial" panose="020B0604020202020204" pitchFamily="34" charset="0"/>
              </a:rPr>
              <a:t>Er habe nun Angst, dass diese Aufzeichnungen verbreitet werden. Uwe K. glaubt Fabian und spricht mit ihm das weitere Vorgehen ab. Gemeinsam besprechen sie, dass Uwe K. die Eltern von Fabian und den Vereinsvorstand informiert. </a:t>
            </a:r>
          </a:p>
          <a:p>
            <a:r>
              <a:rPr lang="de-DE" sz="1400" dirty="0">
                <a:effectLst/>
                <a:latin typeface="Arial" panose="020B0604020202020204" pitchFamily="34" charset="0"/>
              </a:rPr>
              <a:t>Uwe K. erklärt Fabian, dass in diesem Falle es sinnvoll sei, die Polizei einzuschalten und so die Verbreitung des Videos zu verhindern. Diese Entscheidung spricht Uwe K. mit den Eltern ab. </a:t>
            </a:r>
          </a:p>
          <a:p>
            <a:r>
              <a:rPr lang="de-DE" sz="1400" dirty="0">
                <a:effectLst/>
                <a:latin typeface="Arial" panose="020B0604020202020204" pitchFamily="34" charset="0"/>
              </a:rPr>
              <a:t>In der Folge trainiert Fabian extrem viel und scheint bis an seine Grenzen zu gehen. Er scheint voll konzentriert und nur noch am Spiel interessiert. Das soziale Umfeld glaubt, dass er seine Erlebnisse gut verkraftet hat und „es ja nicht so schlimm gewesen sein kann“. </a:t>
            </a:r>
          </a:p>
          <a:p>
            <a:endParaRPr lang="de-DE" sz="1400" dirty="0">
              <a:latin typeface="Arial" panose="020B0604020202020204" pitchFamily="34" charset="0"/>
            </a:endParaRPr>
          </a:p>
          <a:p>
            <a:r>
              <a:rPr lang="de-DE" sz="1400" dirty="0">
                <a:effectLst/>
                <a:latin typeface="Arial" panose="020B0604020202020204" pitchFamily="34" charset="0"/>
              </a:rPr>
              <a:t>Es wird nicht erkannt, dass Fabian mit seinem extremen Leistungsverhalten die Gewalterfahrung kompensiert. Das Erlebte hat er offensichtlich noch nicht verarbeitet und bedarf professioneller Hilfe zum Beispiel einer Fachberatungsstelle.</a:t>
            </a:r>
            <a:endParaRPr lang="de-DE" sz="1400" dirty="0"/>
          </a:p>
        </p:txBody>
      </p:sp>
      <p:pic>
        <p:nvPicPr>
          <p:cNvPr id="5" name="Grafik 4">
            <a:extLst>
              <a:ext uri="{FF2B5EF4-FFF2-40B4-BE49-F238E27FC236}">
                <a16:creationId xmlns:a16="http://schemas.microsoft.com/office/drawing/2014/main" id="{A217C0CC-718F-4A22-91AB-D79C458EB20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39699" y="1713009"/>
            <a:ext cx="4878397" cy="3395886"/>
          </a:xfrm>
          <a:prstGeom prst="rect">
            <a:avLst/>
          </a:prstGeom>
        </p:spPr>
      </p:pic>
    </p:spTree>
    <p:extLst>
      <p:ext uri="{BB962C8B-B14F-4D97-AF65-F5344CB8AC3E}">
        <p14:creationId xmlns:p14="http://schemas.microsoft.com/office/powerpoint/2010/main" val="358987895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gradFill>
          <a:gsLst>
            <a:gs pos="100000">
              <a:schemeClr val="tx1"/>
            </a:gs>
            <a:gs pos="0">
              <a:schemeClr val="accent1">
                <a:alpha val="50000"/>
              </a:schemeClr>
            </a:gs>
            <a:gs pos="99000">
              <a:schemeClr val="accent5"/>
            </a:gs>
          </a:gsLst>
          <a:lin ang="3600000" scaled="0"/>
        </a:gradFill>
        <a:effectLst/>
      </p:bgPr>
    </p:bg>
    <p:spTree>
      <p:nvGrpSpPr>
        <p:cNvPr id="1" name=""/>
        <p:cNvGrpSpPr/>
        <p:nvPr/>
      </p:nvGrpSpPr>
      <p:grpSpPr>
        <a:xfrm>
          <a:off x="0" y="0"/>
          <a:ext cx="0" cy="0"/>
          <a:chOff x="0" y="0"/>
          <a:chExt cx="0" cy="0"/>
        </a:xfrm>
      </p:grpSpPr>
      <p:sp>
        <p:nvSpPr>
          <p:cNvPr id="9" name="Fußzeilenplatzhalter 8">
            <a:extLst>
              <a:ext uri="{FF2B5EF4-FFF2-40B4-BE49-F238E27FC236}">
                <a16:creationId xmlns:a16="http://schemas.microsoft.com/office/drawing/2014/main" id="{2C594D0F-523F-4CAA-986F-4DFE31175AAF}"/>
              </a:ext>
            </a:extLst>
          </p:cNvPr>
          <p:cNvSpPr>
            <a:spLocks noGrp="1"/>
          </p:cNvSpPr>
          <p:nvPr>
            <p:ph type="ftr" sz="quarter" idx="11"/>
          </p:nvPr>
        </p:nvSpPr>
        <p:spPr/>
        <p:txBody>
          <a:bodyPr/>
          <a:lstStyle/>
          <a:p>
            <a:r>
              <a:rPr lang="de-DE"/>
              <a:t>copyright Bundesverband Gewaltprävention</a:t>
            </a:r>
          </a:p>
        </p:txBody>
      </p:sp>
      <p:sp>
        <p:nvSpPr>
          <p:cNvPr id="4" name="Textfeld 3">
            <a:extLst>
              <a:ext uri="{FF2B5EF4-FFF2-40B4-BE49-F238E27FC236}">
                <a16:creationId xmlns:a16="http://schemas.microsoft.com/office/drawing/2014/main" id="{A677A2A2-0077-4FA3-B467-63DA9073B6ED}"/>
              </a:ext>
            </a:extLst>
          </p:cNvPr>
          <p:cNvSpPr txBox="1"/>
          <p:nvPr/>
        </p:nvSpPr>
        <p:spPr>
          <a:xfrm>
            <a:off x="533050" y="331176"/>
            <a:ext cx="7011099" cy="369332"/>
          </a:xfrm>
          <a:prstGeom prst="rect">
            <a:avLst/>
          </a:prstGeom>
          <a:noFill/>
        </p:spPr>
        <p:txBody>
          <a:bodyPr wrap="square">
            <a:spAutoFit/>
          </a:bodyPr>
          <a:lstStyle/>
          <a:p>
            <a:r>
              <a:rPr lang="de-DE" dirty="0">
                <a:effectLst/>
                <a:latin typeface="Arial" panose="020B0604020202020204" pitchFamily="34" charset="0"/>
              </a:rPr>
              <a:t>Sexualisierte Gewalt durch Kinder und Jugendliche (im Sport)</a:t>
            </a:r>
            <a:endParaRPr lang="de-DE" dirty="0"/>
          </a:p>
        </p:txBody>
      </p:sp>
      <p:sp>
        <p:nvSpPr>
          <p:cNvPr id="6" name="Textfeld 5">
            <a:extLst>
              <a:ext uri="{FF2B5EF4-FFF2-40B4-BE49-F238E27FC236}">
                <a16:creationId xmlns:a16="http://schemas.microsoft.com/office/drawing/2014/main" id="{DA1248E0-DAE3-42FB-8AE0-CF47F1E9ED4A}"/>
              </a:ext>
            </a:extLst>
          </p:cNvPr>
          <p:cNvSpPr txBox="1"/>
          <p:nvPr/>
        </p:nvSpPr>
        <p:spPr>
          <a:xfrm>
            <a:off x="457548" y="943105"/>
            <a:ext cx="9516962" cy="5078313"/>
          </a:xfrm>
          <a:prstGeom prst="rect">
            <a:avLst/>
          </a:prstGeom>
          <a:noFill/>
        </p:spPr>
        <p:txBody>
          <a:bodyPr wrap="square">
            <a:spAutoFit/>
          </a:bodyPr>
          <a:lstStyle/>
          <a:p>
            <a:r>
              <a:rPr lang="de-DE" dirty="0">
                <a:effectLst/>
                <a:latin typeface="Arial" panose="020B0604020202020204" pitchFamily="34" charset="0"/>
              </a:rPr>
              <a:t>Im Fokus der Betrachtung sexualisierter Gewalt stehen meist erwachsene Täterinnen und Täter. </a:t>
            </a:r>
          </a:p>
          <a:p>
            <a:r>
              <a:rPr lang="de-DE" dirty="0">
                <a:effectLst/>
                <a:latin typeface="Arial" panose="020B0604020202020204" pitchFamily="34" charset="0"/>
              </a:rPr>
              <a:t>Dabei gerät häufig aus dem Blick, dass es auch sexualisierte Gewalt durch Kinder und Jugendliche gibt. Deshalb sollten auch Kinder und Jugendliche sowohl im Rahmen der Aufklärung innerhalb des Vereins als auch als potenzielle Täterinnen oder Täter nicht außer Acht gelassen werden. In den letzten Jahren findet sexualisierte Gewalt durch Kinder und Jugendliche mehr und mehr Beachtung, insbesondere aufgrund statistischer Erhebungen: </a:t>
            </a:r>
          </a:p>
          <a:p>
            <a:r>
              <a:rPr lang="de-DE" dirty="0">
                <a:effectLst/>
                <a:latin typeface="Arial" panose="020B0604020202020204" pitchFamily="34" charset="0"/>
              </a:rPr>
              <a:t>Ein Drittel aller Delikte gegen die sexuelle Selbst-bestimmung von Mädchen und Jungen wird von vorwiegend männlichen Kindern und Jugendlichen unter 18 Jahren verübt.</a:t>
            </a:r>
          </a:p>
          <a:p>
            <a:endParaRPr lang="de-DE" dirty="0">
              <a:latin typeface="Arial" panose="020B0604020202020204" pitchFamily="34" charset="0"/>
            </a:endParaRPr>
          </a:p>
          <a:p>
            <a:r>
              <a:rPr lang="de-DE" dirty="0">
                <a:effectLst/>
                <a:latin typeface="Arial" panose="020B0604020202020204" pitchFamily="34" charset="0"/>
              </a:rPr>
              <a:t>Ihr Verhalten wird dann häufig umschrieben mit „harmlose Durchgangsphase der Reifeentwicklung“, „verlängerte Reifungskrise“ und „pubertäres Suchverhalten“, sowie „Neugier und Experimentierverhalten“. Es wird dann gerne von „Spaß“ oder „harmlosen Streichen“ gesprochen.</a:t>
            </a:r>
          </a:p>
          <a:p>
            <a:endParaRPr lang="de-DE" dirty="0">
              <a:latin typeface="Arial" panose="020B0604020202020204" pitchFamily="34" charset="0"/>
            </a:endParaRPr>
          </a:p>
          <a:p>
            <a:r>
              <a:rPr lang="de-DE" dirty="0">
                <a:effectLst/>
                <a:latin typeface="Arial" panose="020B0604020202020204" pitchFamily="34" charset="0"/>
              </a:rPr>
              <a:t>Die tatsächlichen Motive für sexualisierte Gewalt durch Kinder und Jugendliche gleichen jedoch denen der Erwachsenen: Sexualisierte Gewalt wird angewandt, um andere zu erniedrigen oder zu bestrafen, Ärger und Wut abzubauen und sich mächtig zu fühlen.</a:t>
            </a:r>
            <a:endParaRPr lang="de-DE" dirty="0"/>
          </a:p>
        </p:txBody>
      </p:sp>
    </p:spTree>
    <p:extLst>
      <p:ext uri="{BB962C8B-B14F-4D97-AF65-F5344CB8AC3E}">
        <p14:creationId xmlns:p14="http://schemas.microsoft.com/office/powerpoint/2010/main" val="5689914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gradFill>
          <a:gsLst>
            <a:gs pos="100000">
              <a:schemeClr val="tx1"/>
            </a:gs>
            <a:gs pos="0">
              <a:schemeClr val="accent1">
                <a:alpha val="50000"/>
              </a:schemeClr>
            </a:gs>
            <a:gs pos="99000">
              <a:schemeClr val="accent5"/>
            </a:gs>
          </a:gsLst>
          <a:lin ang="3600000" scaled="0"/>
        </a:gradFill>
        <a:effectLst/>
      </p:bgPr>
    </p:bg>
    <p:spTree>
      <p:nvGrpSpPr>
        <p:cNvPr id="1" name=""/>
        <p:cNvGrpSpPr/>
        <p:nvPr/>
      </p:nvGrpSpPr>
      <p:grpSpPr>
        <a:xfrm>
          <a:off x="0" y="0"/>
          <a:ext cx="0" cy="0"/>
          <a:chOff x="0" y="0"/>
          <a:chExt cx="0" cy="0"/>
        </a:xfrm>
      </p:grpSpPr>
      <p:sp>
        <p:nvSpPr>
          <p:cNvPr id="9" name="Fußzeilenplatzhalter 8">
            <a:extLst>
              <a:ext uri="{FF2B5EF4-FFF2-40B4-BE49-F238E27FC236}">
                <a16:creationId xmlns:a16="http://schemas.microsoft.com/office/drawing/2014/main" id="{2C594D0F-523F-4CAA-986F-4DFE31175AAF}"/>
              </a:ext>
            </a:extLst>
          </p:cNvPr>
          <p:cNvSpPr>
            <a:spLocks noGrp="1"/>
          </p:cNvSpPr>
          <p:nvPr>
            <p:ph type="ftr" sz="quarter" idx="11"/>
          </p:nvPr>
        </p:nvSpPr>
        <p:spPr/>
        <p:txBody>
          <a:bodyPr/>
          <a:lstStyle/>
          <a:p>
            <a:r>
              <a:rPr lang="de-DE"/>
              <a:t>copyright Bundesverband Gewaltprävention</a:t>
            </a:r>
          </a:p>
        </p:txBody>
      </p:sp>
      <p:sp>
        <p:nvSpPr>
          <p:cNvPr id="4" name="Textfeld 3">
            <a:extLst>
              <a:ext uri="{FF2B5EF4-FFF2-40B4-BE49-F238E27FC236}">
                <a16:creationId xmlns:a16="http://schemas.microsoft.com/office/drawing/2014/main" id="{A677A2A2-0077-4FA3-B467-63DA9073B6ED}"/>
              </a:ext>
            </a:extLst>
          </p:cNvPr>
          <p:cNvSpPr txBox="1"/>
          <p:nvPr/>
        </p:nvSpPr>
        <p:spPr>
          <a:xfrm>
            <a:off x="533050" y="331176"/>
            <a:ext cx="7011099" cy="369332"/>
          </a:xfrm>
          <a:prstGeom prst="rect">
            <a:avLst/>
          </a:prstGeom>
          <a:noFill/>
        </p:spPr>
        <p:txBody>
          <a:bodyPr wrap="square">
            <a:spAutoFit/>
          </a:bodyPr>
          <a:lstStyle/>
          <a:p>
            <a:r>
              <a:rPr lang="de-DE" dirty="0">
                <a:effectLst/>
                <a:latin typeface="Arial" panose="020B0604020202020204" pitchFamily="34" charset="0"/>
              </a:rPr>
              <a:t>Sexualisierte Gewalt durch Kinder und Jugendliche durch Medien</a:t>
            </a:r>
            <a:endParaRPr lang="de-DE" dirty="0"/>
          </a:p>
        </p:txBody>
      </p:sp>
      <p:sp>
        <p:nvSpPr>
          <p:cNvPr id="6" name="Textfeld 5">
            <a:extLst>
              <a:ext uri="{FF2B5EF4-FFF2-40B4-BE49-F238E27FC236}">
                <a16:creationId xmlns:a16="http://schemas.microsoft.com/office/drawing/2014/main" id="{DA1248E0-DAE3-42FB-8AE0-CF47F1E9ED4A}"/>
              </a:ext>
            </a:extLst>
          </p:cNvPr>
          <p:cNvSpPr txBox="1"/>
          <p:nvPr/>
        </p:nvSpPr>
        <p:spPr>
          <a:xfrm>
            <a:off x="457548" y="943105"/>
            <a:ext cx="9516962" cy="369332"/>
          </a:xfrm>
          <a:prstGeom prst="rect">
            <a:avLst/>
          </a:prstGeom>
          <a:noFill/>
        </p:spPr>
        <p:txBody>
          <a:bodyPr wrap="square">
            <a:spAutoFit/>
          </a:bodyPr>
          <a:lstStyle/>
          <a:p>
            <a:endParaRPr lang="de-DE" dirty="0"/>
          </a:p>
        </p:txBody>
      </p:sp>
      <p:pic>
        <p:nvPicPr>
          <p:cNvPr id="3" name="Grafik 2">
            <a:extLst>
              <a:ext uri="{FF2B5EF4-FFF2-40B4-BE49-F238E27FC236}">
                <a16:creationId xmlns:a16="http://schemas.microsoft.com/office/drawing/2014/main" id="{CE66F0D0-CBE7-4646-9431-6E2810FB4FD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16980" y="793102"/>
            <a:ext cx="4198775" cy="3144416"/>
          </a:xfrm>
          <a:prstGeom prst="rect">
            <a:avLst/>
          </a:prstGeom>
        </p:spPr>
      </p:pic>
      <p:pic>
        <p:nvPicPr>
          <p:cNvPr id="5" name="Grafik 4">
            <a:extLst>
              <a:ext uri="{FF2B5EF4-FFF2-40B4-BE49-F238E27FC236}">
                <a16:creationId xmlns:a16="http://schemas.microsoft.com/office/drawing/2014/main" id="{2E6DDAC3-23B3-44B9-B55E-B3ECF9C8E6A4}"/>
              </a:ext>
            </a:extLst>
          </p:cNvPr>
          <p:cNvPicPr>
            <a:picLocks noChangeAspect="1"/>
          </p:cNvPicPr>
          <p:nvPr/>
        </p:nvPicPr>
        <p:blipFill>
          <a:blip r:embed="rId3"/>
          <a:stretch>
            <a:fillRect/>
          </a:stretch>
        </p:blipFill>
        <p:spPr>
          <a:xfrm>
            <a:off x="8069423" y="4087521"/>
            <a:ext cx="3248609" cy="2395849"/>
          </a:xfrm>
          <a:prstGeom prst="rect">
            <a:avLst/>
          </a:prstGeom>
        </p:spPr>
      </p:pic>
      <p:sp>
        <p:nvSpPr>
          <p:cNvPr id="7" name="Textfeld 6">
            <a:extLst>
              <a:ext uri="{FF2B5EF4-FFF2-40B4-BE49-F238E27FC236}">
                <a16:creationId xmlns:a16="http://schemas.microsoft.com/office/drawing/2014/main" id="{5919105C-01B5-4836-96AB-1E3C19474612}"/>
              </a:ext>
            </a:extLst>
          </p:cNvPr>
          <p:cNvSpPr txBox="1"/>
          <p:nvPr/>
        </p:nvSpPr>
        <p:spPr>
          <a:xfrm>
            <a:off x="242596" y="1017037"/>
            <a:ext cx="7072604" cy="5262979"/>
          </a:xfrm>
          <a:prstGeom prst="rect">
            <a:avLst/>
          </a:prstGeom>
          <a:noFill/>
        </p:spPr>
        <p:txBody>
          <a:bodyPr wrap="square" rtlCol="0">
            <a:spAutoFit/>
          </a:bodyPr>
          <a:lstStyle/>
          <a:p>
            <a:r>
              <a:rPr lang="de-DE" sz="1600" dirty="0"/>
              <a:t>Sexualisierte Gewalt eröffnet sich heute auch immer mehr in digitaler Form.</a:t>
            </a:r>
          </a:p>
          <a:p>
            <a:endParaRPr lang="de-DE" sz="1600" dirty="0"/>
          </a:p>
          <a:p>
            <a:r>
              <a:rPr lang="de-DE" sz="1600" dirty="0"/>
              <a:t>* Herstellen und versenden von Bildern und Videos mit Szenen sexualisierten Übergriffen (Dusche, Umkleide etc.)</a:t>
            </a:r>
          </a:p>
          <a:p>
            <a:pPr marL="285750" indent="-285750">
              <a:buFont typeface="Arial" panose="020B0604020202020204" pitchFamily="34" charset="0"/>
              <a:buChar char="•"/>
            </a:pPr>
            <a:r>
              <a:rPr lang="de-DE" sz="1600" dirty="0"/>
              <a:t>Diffamierung von anderen durch Fotomontagebilder in Form von sexueller Gewalt</a:t>
            </a:r>
          </a:p>
          <a:p>
            <a:pPr marL="285750" indent="-285750">
              <a:buFont typeface="Arial" panose="020B0604020202020204" pitchFamily="34" charset="0"/>
              <a:buChar char="•"/>
            </a:pPr>
            <a:r>
              <a:rPr lang="de-DE" sz="1600" dirty="0"/>
              <a:t>Mit einer Cam aufgezeichneter und versendeter Exhibitionismus</a:t>
            </a:r>
          </a:p>
          <a:p>
            <a:pPr marL="285750" indent="-285750">
              <a:buFont typeface="Arial" panose="020B0604020202020204" pitchFamily="34" charset="0"/>
              <a:buChar char="•"/>
            </a:pPr>
            <a:r>
              <a:rPr lang="de-DE" sz="1600" dirty="0"/>
              <a:t>Konfrontation mit pornografischem Material</a:t>
            </a:r>
          </a:p>
          <a:p>
            <a:pPr marL="285750" indent="-285750">
              <a:buFont typeface="Arial" panose="020B0604020202020204" pitchFamily="34" charset="0"/>
              <a:buChar char="•"/>
            </a:pPr>
            <a:r>
              <a:rPr lang="de-DE" sz="1600" dirty="0"/>
              <a:t>Verabredungen mit Kindern oder Jugendlichen zu sexuellen Handlungen</a:t>
            </a:r>
          </a:p>
          <a:p>
            <a:pPr marL="285750" indent="-285750">
              <a:buFont typeface="Arial" panose="020B0604020202020204" pitchFamily="34" charset="0"/>
              <a:buChar char="•"/>
            </a:pPr>
            <a:r>
              <a:rPr lang="de-DE" sz="1600" dirty="0">
                <a:effectLst/>
                <a:latin typeface="Times New Roman" panose="02020603050405020304" pitchFamily="18" charset="0"/>
              </a:rPr>
              <a:t>Aufforderungen von Mädchen und Jungen zu Schlepperdiensten (Geldangebote, damit diese Geschwister oder Freundinnen/Freunde „anschleppen“ und zu sexuellen Handlungen mit dem Täter/der Täterin überreden)</a:t>
            </a:r>
          </a:p>
          <a:p>
            <a:pPr marL="285750" indent="-285750">
              <a:buFont typeface="Arial" panose="020B0604020202020204" pitchFamily="34" charset="0"/>
              <a:buChar char="•"/>
            </a:pPr>
            <a:r>
              <a:rPr lang="de-DE" sz="1600" b="1" dirty="0" err="1"/>
              <a:t>Cybergrooming</a:t>
            </a:r>
            <a:br>
              <a:rPr lang="de-DE" sz="1600" dirty="0"/>
            </a:br>
            <a:r>
              <a:rPr lang="de-DE" sz="1600" dirty="0"/>
              <a:t>Gezieltes Ansprechen von Kindern und Jugendlichen im Internet, um sexuellen Missbrauch online (Chat, Fotos, Videos, Sexting, Erpressung z. B. von pornografischen Videoaufnahmen) oder offline bei realen Treffen anzubahnen.</a:t>
            </a:r>
          </a:p>
          <a:p>
            <a:pPr marL="285750" indent="-285750">
              <a:buFont typeface="Arial" panose="020B0604020202020204" pitchFamily="34" charset="0"/>
              <a:buChar char="•"/>
            </a:pPr>
            <a:r>
              <a:rPr lang="de-DE" sz="1600" b="1" dirty="0"/>
              <a:t>Sexting</a:t>
            </a:r>
            <a:br>
              <a:rPr lang="de-DE" sz="1600" dirty="0"/>
            </a:br>
            <a:r>
              <a:rPr lang="de-DE" sz="1600" dirty="0"/>
              <a:t>Austausch von selbstproduzierten erotischen und freizügigen Fotos und Videos über digitale Medien.</a:t>
            </a:r>
          </a:p>
          <a:p>
            <a:pPr marL="285750" indent="-285750">
              <a:buFont typeface="Arial" panose="020B0604020202020204" pitchFamily="34" charset="0"/>
              <a:buChar char="•"/>
            </a:pPr>
            <a:endParaRPr lang="de-DE" sz="1600" dirty="0"/>
          </a:p>
          <a:p>
            <a:r>
              <a:rPr lang="de-DE" sz="1600" dirty="0"/>
              <a:t>Auch hier müssen wir als Schutzbeauftragte/r die Augen aufhalten.</a:t>
            </a:r>
          </a:p>
        </p:txBody>
      </p:sp>
    </p:spTree>
    <p:extLst>
      <p:ext uri="{BB962C8B-B14F-4D97-AF65-F5344CB8AC3E}">
        <p14:creationId xmlns:p14="http://schemas.microsoft.com/office/powerpoint/2010/main" val="337431976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gradFill>
          <a:gsLst>
            <a:gs pos="100000">
              <a:schemeClr val="tx1"/>
            </a:gs>
            <a:gs pos="0">
              <a:schemeClr val="accent1">
                <a:alpha val="50000"/>
              </a:schemeClr>
            </a:gs>
            <a:gs pos="99000">
              <a:schemeClr val="accent5"/>
            </a:gs>
          </a:gsLst>
          <a:lin ang="3600000" scaled="0"/>
        </a:gradFill>
        <a:effectLst/>
      </p:bgPr>
    </p:bg>
    <p:spTree>
      <p:nvGrpSpPr>
        <p:cNvPr id="1" name=""/>
        <p:cNvGrpSpPr/>
        <p:nvPr/>
      </p:nvGrpSpPr>
      <p:grpSpPr>
        <a:xfrm>
          <a:off x="0" y="0"/>
          <a:ext cx="0" cy="0"/>
          <a:chOff x="0" y="0"/>
          <a:chExt cx="0" cy="0"/>
        </a:xfrm>
      </p:grpSpPr>
      <p:sp>
        <p:nvSpPr>
          <p:cNvPr id="9" name="Fußzeilenplatzhalter 8">
            <a:extLst>
              <a:ext uri="{FF2B5EF4-FFF2-40B4-BE49-F238E27FC236}">
                <a16:creationId xmlns:a16="http://schemas.microsoft.com/office/drawing/2014/main" id="{2C594D0F-523F-4CAA-986F-4DFE31175AAF}"/>
              </a:ext>
            </a:extLst>
          </p:cNvPr>
          <p:cNvSpPr>
            <a:spLocks noGrp="1"/>
          </p:cNvSpPr>
          <p:nvPr>
            <p:ph type="ftr" sz="quarter" idx="11"/>
          </p:nvPr>
        </p:nvSpPr>
        <p:spPr/>
        <p:txBody>
          <a:bodyPr/>
          <a:lstStyle/>
          <a:p>
            <a:r>
              <a:rPr lang="de-DE"/>
              <a:t>copyright Bundesverband Gewaltprävention</a:t>
            </a:r>
          </a:p>
        </p:txBody>
      </p:sp>
      <p:pic>
        <p:nvPicPr>
          <p:cNvPr id="3" name="Grafik 2">
            <a:extLst>
              <a:ext uri="{FF2B5EF4-FFF2-40B4-BE49-F238E27FC236}">
                <a16:creationId xmlns:a16="http://schemas.microsoft.com/office/drawing/2014/main" id="{06BF83BA-F0A3-44E0-87B4-9E5025024EF2}"/>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704945" y="455612"/>
            <a:ext cx="3421062" cy="2973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hteck 7">
            <a:extLst>
              <a:ext uri="{FF2B5EF4-FFF2-40B4-BE49-F238E27FC236}">
                <a16:creationId xmlns:a16="http://schemas.microsoft.com/office/drawing/2014/main" id="{6CEF20AB-71DF-4CB1-AC0E-3C022ED83A1A}"/>
              </a:ext>
            </a:extLst>
          </p:cNvPr>
          <p:cNvSpPr>
            <a:spLocks noChangeArrowheads="1"/>
          </p:cNvSpPr>
          <p:nvPr/>
        </p:nvSpPr>
        <p:spPr bwMode="auto">
          <a:xfrm>
            <a:off x="269453" y="148543"/>
            <a:ext cx="4572000" cy="2246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de-DE" altLang="de-DE" sz="1400" b="1" dirty="0"/>
              <a:t>Sportvereine - Sexuelle Gewalt: Das große Schweigen</a:t>
            </a:r>
          </a:p>
          <a:p>
            <a:pPr>
              <a:spcBef>
                <a:spcPct val="0"/>
              </a:spcBef>
              <a:buFontTx/>
              <a:buNone/>
            </a:pPr>
            <a:r>
              <a:rPr lang="de-DE" altLang="de-DE" sz="1400" dirty="0"/>
              <a:t>21.07.2020 16:00 Uhr</a:t>
            </a:r>
          </a:p>
          <a:p>
            <a:pPr>
              <a:spcBef>
                <a:spcPct val="0"/>
              </a:spcBef>
              <a:buFontTx/>
              <a:buNone/>
            </a:pPr>
            <a:r>
              <a:rPr lang="de-DE" altLang="de-DE" sz="1400" b="1" dirty="0"/>
              <a:t>In Sportvereinen gibt es mehr sexuelle Gewalt gegen Kinder und Jugendliche als öffentlich bekannt, so eine Studie. Auch, weil Ehrenamtliche nicht konsequent überprüft werden.</a:t>
            </a:r>
            <a:r>
              <a:rPr lang="de-DE" altLang="de-DE" sz="1400" dirty="0"/>
              <a:t> Und nur jeder zehnte Verein hat einen Kinderschutzbeauftragten laut der Studie Safe Sport der Deutschen Sporthochschule Köln und der Universitätsklinik Ulm. </a:t>
            </a:r>
            <a:endParaRPr lang="de-DE" altLang="de-DE" sz="1400" b="1" dirty="0"/>
          </a:p>
        </p:txBody>
      </p:sp>
      <p:sp>
        <p:nvSpPr>
          <p:cNvPr id="5" name="Rechteck 1">
            <a:extLst>
              <a:ext uri="{FF2B5EF4-FFF2-40B4-BE49-F238E27FC236}">
                <a16:creationId xmlns:a16="http://schemas.microsoft.com/office/drawing/2014/main" id="{626519A4-16CF-48A7-ACC0-EE0A14561EE7}"/>
              </a:ext>
            </a:extLst>
          </p:cNvPr>
          <p:cNvSpPr>
            <a:spLocks noChangeArrowheads="1"/>
          </p:cNvSpPr>
          <p:nvPr/>
        </p:nvSpPr>
        <p:spPr bwMode="auto">
          <a:xfrm>
            <a:off x="269453" y="2521059"/>
            <a:ext cx="4780719" cy="1815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de-DE" altLang="de-DE" sz="1400" b="1" dirty="0">
                <a:solidFill>
                  <a:srgbClr val="000000"/>
                </a:solidFill>
                <a:latin typeface="Times New Roman" panose="02020603050405020304" pitchFamily="18" charset="0"/>
              </a:rPr>
              <a:t>Trägheit an der Basis </a:t>
            </a:r>
            <a:endParaRPr lang="de-DE" altLang="de-DE" sz="1400" dirty="0">
              <a:solidFill>
                <a:srgbClr val="000000"/>
              </a:solidFill>
              <a:latin typeface="Times New Roman" panose="02020603050405020304" pitchFamily="18" charset="0"/>
            </a:endParaRPr>
          </a:p>
          <a:p>
            <a:pPr>
              <a:spcBef>
                <a:spcPct val="0"/>
              </a:spcBef>
              <a:buFontTx/>
              <a:buNone/>
            </a:pPr>
            <a:r>
              <a:rPr lang="de-DE" altLang="de-DE" sz="1400" dirty="0">
                <a:solidFill>
                  <a:srgbClr val="000000"/>
                </a:solidFill>
                <a:latin typeface="Times New Roman" panose="02020603050405020304" pitchFamily="18" charset="0"/>
              </a:rPr>
              <a:t>Das wachsende Bewusstsein an der Spitze wird jedoch ausgebremst durch die Trägheit an der Basis. </a:t>
            </a:r>
            <a:r>
              <a:rPr lang="de-DE" altLang="de-DE" sz="1400" b="1" dirty="0">
                <a:solidFill>
                  <a:srgbClr val="000000"/>
                </a:solidFill>
                <a:highlight>
                  <a:srgbClr val="FF0000"/>
                </a:highlight>
                <a:latin typeface="Times New Roman" panose="02020603050405020304" pitchFamily="18" charset="0"/>
              </a:rPr>
              <a:t>Bei den 90.000 Sportvereinen in Deutschland fehlt es oft an Verständnis für die Problematik. Bei einer repräsentativen Umfrage gaben nur 38 Prozent der Vereine an, </a:t>
            </a:r>
            <a:r>
              <a:rPr lang="de-DE" altLang="de-DE" sz="1400" dirty="0">
                <a:solidFill>
                  <a:srgbClr val="000000"/>
                </a:solidFill>
                <a:latin typeface="Times New Roman" panose="02020603050405020304" pitchFamily="18" charset="0"/>
              </a:rPr>
              <a:t>dass das Thema Prävention gegen sexualisierte Gewalt für sie eine Relevanz hätte. Das berichtet die Studie Safe Sport im Jahr 2018. </a:t>
            </a:r>
            <a:endParaRPr lang="de-DE" altLang="de-DE" sz="1400" dirty="0"/>
          </a:p>
        </p:txBody>
      </p:sp>
      <p:pic>
        <p:nvPicPr>
          <p:cNvPr id="6" name="Grafik 5">
            <a:extLst>
              <a:ext uri="{FF2B5EF4-FFF2-40B4-BE49-F238E27FC236}">
                <a16:creationId xmlns:a16="http://schemas.microsoft.com/office/drawing/2014/main" id="{D86BA8C8-631A-4767-8899-2F5BB27DA90A}"/>
              </a:ext>
            </a:extLst>
          </p:cNvPr>
          <p:cNvPicPr>
            <a:picLocks noChangeAspect="1"/>
          </p:cNvPicPr>
          <p:nvPr/>
        </p:nvPicPr>
        <p:blipFill>
          <a:blip r:embed="rId3"/>
          <a:stretch>
            <a:fillRect/>
          </a:stretch>
        </p:blipFill>
        <p:spPr>
          <a:xfrm>
            <a:off x="9434820" y="130926"/>
            <a:ext cx="2622468" cy="3298074"/>
          </a:xfrm>
          <a:prstGeom prst="rect">
            <a:avLst/>
          </a:prstGeom>
        </p:spPr>
      </p:pic>
      <p:pic>
        <p:nvPicPr>
          <p:cNvPr id="12" name="Grafik 11" descr="Ein Bild, das Text enthält.&#10;&#10;Automatisch generierte Beschreibung">
            <a:extLst>
              <a:ext uri="{FF2B5EF4-FFF2-40B4-BE49-F238E27FC236}">
                <a16:creationId xmlns:a16="http://schemas.microsoft.com/office/drawing/2014/main" id="{12D3D781-38C2-4B58-9895-8CD41A63FC3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7537" y="4345784"/>
            <a:ext cx="3602125" cy="2147421"/>
          </a:xfrm>
          <a:prstGeom prst="rect">
            <a:avLst/>
          </a:prstGeom>
        </p:spPr>
      </p:pic>
      <p:pic>
        <p:nvPicPr>
          <p:cNvPr id="14" name="Grafik 13" descr="Ein Bild, das Text enthält.&#10;&#10;Automatisch generierte Beschreibung">
            <a:extLst>
              <a:ext uri="{FF2B5EF4-FFF2-40B4-BE49-F238E27FC236}">
                <a16:creationId xmlns:a16="http://schemas.microsoft.com/office/drawing/2014/main" id="{A1F98513-CB36-4197-8EB7-3DA2F887BC1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813822" y="3739482"/>
            <a:ext cx="3616311" cy="1139924"/>
          </a:xfrm>
          <a:prstGeom prst="rect">
            <a:avLst/>
          </a:prstGeom>
        </p:spPr>
      </p:pic>
      <p:pic>
        <p:nvPicPr>
          <p:cNvPr id="16" name="Grafik 15" descr="Ein Bild, das Text enthält.&#10;&#10;Automatisch generierte Beschreibung">
            <a:extLst>
              <a:ext uri="{FF2B5EF4-FFF2-40B4-BE49-F238E27FC236}">
                <a16:creationId xmlns:a16="http://schemas.microsoft.com/office/drawing/2014/main" id="{01C9003C-5217-4E0A-9A72-6272DE94359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528475" y="5046655"/>
            <a:ext cx="3421062" cy="1142446"/>
          </a:xfrm>
          <a:prstGeom prst="rect">
            <a:avLst/>
          </a:prstGeom>
        </p:spPr>
      </p:pic>
      <p:pic>
        <p:nvPicPr>
          <p:cNvPr id="18" name="Grafik 17" descr="Ein Bild, das Text enthält.&#10;&#10;Automatisch generierte Beschreibung">
            <a:extLst>
              <a:ext uri="{FF2B5EF4-FFF2-40B4-BE49-F238E27FC236}">
                <a16:creationId xmlns:a16="http://schemas.microsoft.com/office/drawing/2014/main" id="{F2FD93CC-7141-412D-B05E-17C53217133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258350" y="5274095"/>
            <a:ext cx="3724275" cy="1257300"/>
          </a:xfrm>
          <a:prstGeom prst="rect">
            <a:avLst/>
          </a:prstGeom>
        </p:spPr>
      </p:pic>
      <p:pic>
        <p:nvPicPr>
          <p:cNvPr id="20" name="Grafik 19" descr="Ein Bild, das Text enthält.&#10;&#10;Automatisch generierte Beschreibung">
            <a:extLst>
              <a:ext uri="{FF2B5EF4-FFF2-40B4-BE49-F238E27FC236}">
                <a16:creationId xmlns:a16="http://schemas.microsoft.com/office/drawing/2014/main" id="{AEBE5AED-DEC7-4B79-8B8F-D304FEDF48D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455162" y="3614079"/>
            <a:ext cx="3602125" cy="1494815"/>
          </a:xfrm>
          <a:prstGeom prst="rect">
            <a:avLst/>
          </a:prstGeom>
        </p:spPr>
      </p:pic>
    </p:spTree>
    <p:extLst>
      <p:ext uri="{BB962C8B-B14F-4D97-AF65-F5344CB8AC3E}">
        <p14:creationId xmlns:p14="http://schemas.microsoft.com/office/powerpoint/2010/main" val="187417988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gradFill>
          <a:gsLst>
            <a:gs pos="100000">
              <a:schemeClr val="tx1"/>
            </a:gs>
            <a:gs pos="0">
              <a:schemeClr val="accent1">
                <a:alpha val="50000"/>
              </a:schemeClr>
            </a:gs>
            <a:gs pos="99000">
              <a:schemeClr val="accent5"/>
            </a:gs>
          </a:gsLst>
          <a:lin ang="3600000" scaled="0"/>
        </a:gradFill>
        <a:effectLst/>
      </p:bgPr>
    </p:bg>
    <p:spTree>
      <p:nvGrpSpPr>
        <p:cNvPr id="1" name=""/>
        <p:cNvGrpSpPr/>
        <p:nvPr/>
      </p:nvGrpSpPr>
      <p:grpSpPr>
        <a:xfrm>
          <a:off x="0" y="0"/>
          <a:ext cx="0" cy="0"/>
          <a:chOff x="0" y="0"/>
          <a:chExt cx="0" cy="0"/>
        </a:xfrm>
      </p:grpSpPr>
      <p:sp>
        <p:nvSpPr>
          <p:cNvPr id="9" name="Fußzeilenplatzhalter 8">
            <a:extLst>
              <a:ext uri="{FF2B5EF4-FFF2-40B4-BE49-F238E27FC236}">
                <a16:creationId xmlns:a16="http://schemas.microsoft.com/office/drawing/2014/main" id="{2C594D0F-523F-4CAA-986F-4DFE31175AAF}"/>
              </a:ext>
            </a:extLst>
          </p:cNvPr>
          <p:cNvSpPr>
            <a:spLocks noGrp="1"/>
          </p:cNvSpPr>
          <p:nvPr>
            <p:ph type="ftr" sz="quarter" idx="11"/>
          </p:nvPr>
        </p:nvSpPr>
        <p:spPr/>
        <p:txBody>
          <a:bodyPr/>
          <a:lstStyle/>
          <a:p>
            <a:r>
              <a:rPr lang="de-DE"/>
              <a:t>copyright Bundesverband Gewaltprävention</a:t>
            </a:r>
          </a:p>
        </p:txBody>
      </p:sp>
      <p:sp>
        <p:nvSpPr>
          <p:cNvPr id="3" name="Rechteck 1">
            <a:extLst>
              <a:ext uri="{FF2B5EF4-FFF2-40B4-BE49-F238E27FC236}">
                <a16:creationId xmlns:a16="http://schemas.microsoft.com/office/drawing/2014/main" id="{2E0B7815-E8D9-4931-AE91-3BFDD1963B20}"/>
              </a:ext>
            </a:extLst>
          </p:cNvPr>
          <p:cNvSpPr>
            <a:spLocks noChangeArrowheads="1"/>
          </p:cNvSpPr>
          <p:nvPr/>
        </p:nvSpPr>
        <p:spPr bwMode="auto">
          <a:xfrm>
            <a:off x="684212" y="476250"/>
            <a:ext cx="9869137" cy="21544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de-DE" altLang="de-DE" sz="1800" dirty="0"/>
              <a:t>Aus Prävention, Zeitschrift des Bundesvereins zur Prävention von sexuellem Missbrauch an Mädchen und Jungen, 2019</a:t>
            </a:r>
          </a:p>
          <a:p>
            <a:pPr eaLnBrk="1" hangingPunct="1">
              <a:spcBef>
                <a:spcPct val="0"/>
              </a:spcBef>
              <a:buFontTx/>
              <a:buNone/>
            </a:pPr>
            <a:endParaRPr lang="de-DE" altLang="de-DE" sz="1800" dirty="0"/>
          </a:p>
          <a:p>
            <a:pPr eaLnBrk="1" hangingPunct="1">
              <a:spcBef>
                <a:spcPct val="0"/>
              </a:spcBef>
              <a:buFontTx/>
              <a:buNone/>
            </a:pPr>
            <a:r>
              <a:rPr lang="de-DE" altLang="de-DE" sz="1600" dirty="0"/>
              <a:t>„ Jedem Verein wird dringend nahe gelegt, dass er mindestens zwei qualifizierte und zertifizierte Schutzbeauftragte für sexualisierte Gewalt stellten soll und zwar zweigeschlechtlich.“ Es ist dringend eine Bewusstseinsentwicklung in diesem Bereich nötig.</a:t>
            </a:r>
          </a:p>
          <a:p>
            <a:pPr eaLnBrk="1" hangingPunct="1">
              <a:spcBef>
                <a:spcPct val="0"/>
              </a:spcBef>
              <a:buFontTx/>
              <a:buNone/>
            </a:pPr>
            <a:endParaRPr lang="de-DE" altLang="de-DE" sz="1600" dirty="0"/>
          </a:p>
          <a:p>
            <a:pPr eaLnBrk="1" hangingPunct="1">
              <a:spcBef>
                <a:spcPct val="0"/>
              </a:spcBef>
              <a:buFontTx/>
              <a:buNone/>
            </a:pPr>
            <a:r>
              <a:rPr lang="de-DE" altLang="de-DE" sz="1600" dirty="0"/>
              <a:t>(Film: das große Tabu / </a:t>
            </a:r>
            <a:r>
              <a:rPr lang="de-DE" altLang="de-DE" sz="1600" dirty="0" err="1"/>
              <a:t>Youtube</a:t>
            </a:r>
            <a:r>
              <a:rPr lang="de-DE" altLang="de-DE" sz="1600" dirty="0"/>
              <a:t>)</a:t>
            </a:r>
          </a:p>
        </p:txBody>
      </p:sp>
      <p:sp>
        <p:nvSpPr>
          <p:cNvPr id="5" name="Textfeld 4">
            <a:extLst>
              <a:ext uri="{FF2B5EF4-FFF2-40B4-BE49-F238E27FC236}">
                <a16:creationId xmlns:a16="http://schemas.microsoft.com/office/drawing/2014/main" id="{B17AF921-2EA9-4495-AA41-39F49E5AA15A}"/>
              </a:ext>
            </a:extLst>
          </p:cNvPr>
          <p:cNvSpPr txBox="1"/>
          <p:nvPr/>
        </p:nvSpPr>
        <p:spPr>
          <a:xfrm>
            <a:off x="684212" y="2749987"/>
            <a:ext cx="10020140" cy="923330"/>
          </a:xfrm>
          <a:prstGeom prst="rect">
            <a:avLst/>
          </a:prstGeom>
          <a:noFill/>
        </p:spPr>
        <p:txBody>
          <a:bodyPr wrap="square">
            <a:spAutoFit/>
          </a:bodyPr>
          <a:lstStyle/>
          <a:p>
            <a:pPr>
              <a:spcBef>
                <a:spcPct val="0"/>
              </a:spcBef>
              <a:buFontTx/>
              <a:buNone/>
            </a:pPr>
            <a:r>
              <a:rPr lang="de-DE" altLang="de-DE" sz="1800" dirty="0">
                <a:hlinkClick r:id="rId2"/>
              </a:rPr>
              <a:t>In einer gemeinsamen Studie des Universitätsklinikums Ulm und der Deutschen Sporthochschule Köln</a:t>
            </a:r>
            <a:r>
              <a:rPr lang="de-DE" altLang="de-DE" sz="1800" dirty="0"/>
              <a:t> haben wir 1.800 Kaderathleten und -athletinnen befragt. </a:t>
            </a:r>
            <a:r>
              <a:rPr lang="de-DE" altLang="de-DE" sz="1800" dirty="0">
                <a:highlight>
                  <a:srgbClr val="FF0000"/>
                </a:highlight>
              </a:rPr>
              <a:t>54 Prozent haben angegeben, sexualisierte Gewalterfahrungen innerhalb des Sports gemacht zu haben</a:t>
            </a:r>
            <a:r>
              <a:rPr lang="de-DE" altLang="de-DE" sz="1800" dirty="0"/>
              <a:t>. Das ist ein recht hoher Prozentsatz. </a:t>
            </a:r>
          </a:p>
        </p:txBody>
      </p:sp>
      <p:pic>
        <p:nvPicPr>
          <p:cNvPr id="6" name="Picture 2">
            <a:extLst>
              <a:ext uri="{FF2B5EF4-FFF2-40B4-BE49-F238E27FC236}">
                <a16:creationId xmlns:a16="http://schemas.microsoft.com/office/drawing/2014/main" id="{47A0B7FB-87B9-4FCF-A764-E5F535EAD11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5920" y="4189402"/>
            <a:ext cx="2010351" cy="205114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3">
            <a:extLst>
              <a:ext uri="{FF2B5EF4-FFF2-40B4-BE49-F238E27FC236}">
                <a16:creationId xmlns:a16="http://schemas.microsoft.com/office/drawing/2014/main" id="{5389E2A0-ADC7-42F7-87F9-F376D398BED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10940" y="3898226"/>
            <a:ext cx="2010351" cy="234231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Picture 4">
            <a:extLst>
              <a:ext uri="{FF2B5EF4-FFF2-40B4-BE49-F238E27FC236}">
                <a16:creationId xmlns:a16="http://schemas.microsoft.com/office/drawing/2014/main" id="{9938BB11-A53D-4C52-A5EB-EC1AC09C44E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933248" y="4066123"/>
            <a:ext cx="2897950" cy="21744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17500727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gradFill>
          <a:gsLst>
            <a:gs pos="100000">
              <a:schemeClr val="tx1"/>
            </a:gs>
            <a:gs pos="0">
              <a:schemeClr val="accent1">
                <a:alpha val="50000"/>
              </a:schemeClr>
            </a:gs>
            <a:gs pos="99000">
              <a:schemeClr val="accent5"/>
            </a:gs>
          </a:gsLst>
          <a:lin ang="3600000" scaled="0"/>
        </a:gradFill>
        <a:effectLst/>
      </p:bgPr>
    </p:bg>
    <p:spTree>
      <p:nvGrpSpPr>
        <p:cNvPr id="1" name=""/>
        <p:cNvGrpSpPr/>
        <p:nvPr/>
      </p:nvGrpSpPr>
      <p:grpSpPr>
        <a:xfrm>
          <a:off x="0" y="0"/>
          <a:ext cx="0" cy="0"/>
          <a:chOff x="0" y="0"/>
          <a:chExt cx="0" cy="0"/>
        </a:xfrm>
      </p:grpSpPr>
      <p:sp>
        <p:nvSpPr>
          <p:cNvPr id="9" name="Fußzeilenplatzhalter 8">
            <a:extLst>
              <a:ext uri="{FF2B5EF4-FFF2-40B4-BE49-F238E27FC236}">
                <a16:creationId xmlns:a16="http://schemas.microsoft.com/office/drawing/2014/main" id="{2C594D0F-523F-4CAA-986F-4DFE31175AAF}"/>
              </a:ext>
            </a:extLst>
          </p:cNvPr>
          <p:cNvSpPr>
            <a:spLocks noGrp="1"/>
          </p:cNvSpPr>
          <p:nvPr>
            <p:ph type="ftr" sz="quarter" idx="11"/>
          </p:nvPr>
        </p:nvSpPr>
        <p:spPr/>
        <p:txBody>
          <a:bodyPr/>
          <a:lstStyle/>
          <a:p>
            <a:r>
              <a:rPr lang="de-DE"/>
              <a:t>copyright Bundesverband Gewaltprävention</a:t>
            </a:r>
          </a:p>
        </p:txBody>
      </p:sp>
      <p:sp>
        <p:nvSpPr>
          <p:cNvPr id="3" name="Rechteck 1">
            <a:extLst>
              <a:ext uri="{FF2B5EF4-FFF2-40B4-BE49-F238E27FC236}">
                <a16:creationId xmlns:a16="http://schemas.microsoft.com/office/drawing/2014/main" id="{83D90CE8-9ACA-4A08-B7C5-B3AFA15F9E36}"/>
              </a:ext>
            </a:extLst>
          </p:cNvPr>
          <p:cNvSpPr>
            <a:spLocks noChangeArrowheads="1"/>
          </p:cNvSpPr>
          <p:nvPr/>
        </p:nvSpPr>
        <p:spPr bwMode="auto">
          <a:xfrm>
            <a:off x="354013" y="333375"/>
            <a:ext cx="8280400" cy="5908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de-DE" altLang="de-DE" sz="1800" b="1" dirty="0"/>
              <a:t>Nochmals zu den Täterstrategien:</a:t>
            </a:r>
          </a:p>
          <a:p>
            <a:pPr eaLnBrk="1" hangingPunct="1">
              <a:spcBef>
                <a:spcPct val="0"/>
              </a:spcBef>
              <a:buFontTx/>
              <a:buNone/>
            </a:pPr>
            <a:endParaRPr lang="de-DE" altLang="de-DE" sz="1800" b="1" dirty="0"/>
          </a:p>
          <a:p>
            <a:pPr eaLnBrk="1" hangingPunct="1">
              <a:spcBef>
                <a:spcPct val="0"/>
              </a:spcBef>
              <a:buFontTx/>
              <a:buNone/>
            </a:pPr>
            <a:r>
              <a:rPr lang="de-DE" altLang="de-DE" sz="1800" dirty="0"/>
              <a:t>    Die Täter nutzen die </a:t>
            </a:r>
            <a:r>
              <a:rPr lang="de-DE" altLang="de-DE" sz="1800" b="1" dirty="0"/>
              <a:t>ungleichen Machtverhältnisse</a:t>
            </a:r>
            <a:r>
              <a:rPr lang="de-DE" altLang="de-DE" sz="1800" dirty="0"/>
              <a:t>, wobei Sexualität als Mittel zum Zweck - als Machtdemonstration - benutzt wird.</a:t>
            </a:r>
          </a:p>
          <a:p>
            <a:pPr eaLnBrk="1" hangingPunct="1">
              <a:spcBef>
                <a:spcPct val="0"/>
              </a:spcBef>
              <a:buFontTx/>
              <a:buNone/>
            </a:pPr>
            <a:r>
              <a:rPr lang="de-DE" altLang="de-DE" sz="1800" dirty="0"/>
              <a:t>    Täter, auch aus dem sozialen Nahbereich oder auch Fremdtäter, bahnen </a:t>
            </a:r>
            <a:r>
              <a:rPr lang="de-DE" altLang="de-DE" sz="1800" b="1" dirty="0"/>
              <a:t>langsam den Kontakt </a:t>
            </a:r>
            <a:r>
              <a:rPr lang="de-DE" altLang="de-DE" sz="1800" dirty="0"/>
              <a:t>zu den Kindern. Sie `erschleichen´ das Vertrauen und die Abhängigkeit der Kinder, oftmals auch der Eltern. („Das Kind wird vorbereitet, indem es oft bevorzugt wird“).</a:t>
            </a:r>
          </a:p>
          <a:p>
            <a:pPr eaLnBrk="1" hangingPunct="1">
              <a:spcBef>
                <a:spcPct val="0"/>
              </a:spcBef>
              <a:buFontTx/>
              <a:buNone/>
            </a:pPr>
            <a:r>
              <a:rPr lang="de-DE" altLang="de-DE" sz="1800" dirty="0"/>
              <a:t>    Täter suchen sich unter anderem ganz gezielt Kinder aus, die einen </a:t>
            </a:r>
            <a:r>
              <a:rPr lang="de-DE" altLang="de-DE" sz="1800" b="1" dirty="0"/>
              <a:t>erhöhten Bedarf an Zuwendung</a:t>
            </a:r>
            <a:r>
              <a:rPr lang="de-DE" altLang="de-DE" sz="1800" dirty="0"/>
              <a:t> haben, z. B. aufgrund von Vernachlässigung im Elternhaus oder weil sie eine Außenseiterrolle in der Klasse, dem Fußballclub etc. haben.</a:t>
            </a:r>
          </a:p>
          <a:p>
            <a:pPr eaLnBrk="1" hangingPunct="1">
              <a:spcBef>
                <a:spcPct val="0"/>
              </a:spcBef>
              <a:buFontTx/>
              <a:buNone/>
            </a:pPr>
            <a:r>
              <a:rPr lang="de-DE" altLang="de-DE" sz="1800" dirty="0"/>
              <a:t>    Täter bahnen den sexuellen Missbrauch langsam an. </a:t>
            </a:r>
            <a:br>
              <a:rPr lang="de-DE" altLang="de-DE" sz="1800" dirty="0"/>
            </a:br>
            <a:r>
              <a:rPr lang="de-DE" altLang="de-DE" sz="1800" b="1" dirty="0"/>
              <a:t>Zuerst eine flüchtige Berührung, ein Küsschen, Kuscheln und dann immer massivere, sexualisierte Handlungen.</a:t>
            </a:r>
          </a:p>
          <a:p>
            <a:pPr eaLnBrk="1" hangingPunct="1">
              <a:spcBef>
                <a:spcPct val="0"/>
              </a:spcBef>
              <a:buFontTx/>
              <a:buNone/>
            </a:pPr>
            <a:r>
              <a:rPr lang="de-DE" altLang="de-DE" sz="1800" dirty="0"/>
              <a:t>    Sie wissen, dass es sich um eine Straftat handelt. Deshalb tun sie alles, damit der „sexuelle Missbrauch“ nicht entdeckt wird. </a:t>
            </a:r>
            <a:br>
              <a:rPr lang="de-DE" altLang="de-DE" sz="1800" dirty="0"/>
            </a:br>
            <a:r>
              <a:rPr lang="de-DE" altLang="de-DE" sz="1800" b="1" dirty="0"/>
              <a:t>Sie setzen die Kinder mit Drohungen unter Geheimhaltungsdruck</a:t>
            </a:r>
            <a:r>
              <a:rPr lang="de-DE" altLang="de-DE" sz="1800" dirty="0"/>
              <a:t>. </a:t>
            </a:r>
            <a:br>
              <a:rPr lang="de-DE" altLang="de-DE" sz="1800" dirty="0"/>
            </a:br>
            <a:r>
              <a:rPr lang="de-DE" altLang="de-DE" sz="1800" dirty="0"/>
              <a:t>Dabei nutzen sie fehlende sprachliche Fertigkeiten der Kinder aus.</a:t>
            </a:r>
          </a:p>
          <a:p>
            <a:pPr eaLnBrk="1" hangingPunct="1">
              <a:spcBef>
                <a:spcPct val="0"/>
              </a:spcBef>
              <a:buFontTx/>
              <a:buNone/>
            </a:pPr>
            <a:r>
              <a:rPr lang="de-DE" altLang="de-DE" sz="1800" dirty="0"/>
              <a:t>Gerade diese Verunsicherung wird von Tätern durch bestimmtes Verhalten (und Bedrohung) weiter verstärkt. (Gemeinsames Geheimnis)</a:t>
            </a:r>
          </a:p>
        </p:txBody>
      </p:sp>
      <p:pic>
        <p:nvPicPr>
          <p:cNvPr id="4" name="Grafik 2">
            <a:extLst>
              <a:ext uri="{FF2B5EF4-FFF2-40B4-BE49-F238E27FC236}">
                <a16:creationId xmlns:a16="http://schemas.microsoft.com/office/drawing/2014/main" id="{1FD2AD68-E9B2-4922-85D7-ABDDB70A5CE6}"/>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664902" y="2685334"/>
            <a:ext cx="3359697" cy="13525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Grafik 4" descr="Ein Bild, das Text, Whiteboard enthält.&#10;&#10;Automatisch generierte Beschreibung">
            <a:extLst>
              <a:ext uri="{FF2B5EF4-FFF2-40B4-BE49-F238E27FC236}">
                <a16:creationId xmlns:a16="http://schemas.microsoft.com/office/drawing/2014/main" id="{EA56278A-F0C4-45F1-87B9-94D8FA100B7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664902" y="459426"/>
            <a:ext cx="3359697" cy="2015818"/>
          </a:xfrm>
          <a:prstGeom prst="rect">
            <a:avLst/>
          </a:prstGeom>
        </p:spPr>
      </p:pic>
      <p:pic>
        <p:nvPicPr>
          <p:cNvPr id="7" name="Grafik 6" descr="Ein Bild, das Person, Mann, Fuß enthält.&#10;&#10;Automatisch generierte Beschreibung">
            <a:extLst>
              <a:ext uri="{FF2B5EF4-FFF2-40B4-BE49-F238E27FC236}">
                <a16:creationId xmlns:a16="http://schemas.microsoft.com/office/drawing/2014/main" id="{4131A2A4-F84A-4EBC-8412-350A9944039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979914" y="4255019"/>
            <a:ext cx="2858073" cy="2143555"/>
          </a:xfrm>
          <a:prstGeom prst="rect">
            <a:avLst/>
          </a:prstGeom>
        </p:spPr>
      </p:pic>
    </p:spTree>
    <p:extLst>
      <p:ext uri="{BB962C8B-B14F-4D97-AF65-F5344CB8AC3E}">
        <p14:creationId xmlns:p14="http://schemas.microsoft.com/office/powerpoint/2010/main" val="265451599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B9FF99BD-075F-4761-A995-6FC574BD25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A7B21A54-9BA3-4EA9-B460-5A829ADD90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6FA8F714-B9D8-488A-8CCA-E9948FF913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466" y="643468"/>
            <a:ext cx="10905067" cy="5571066"/>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ußzeilenplatzhalter 8">
            <a:extLst>
              <a:ext uri="{FF2B5EF4-FFF2-40B4-BE49-F238E27FC236}">
                <a16:creationId xmlns:a16="http://schemas.microsoft.com/office/drawing/2014/main" id="{2C594D0F-523F-4CAA-986F-4DFE31175AAF}"/>
              </a:ext>
            </a:extLst>
          </p:cNvPr>
          <p:cNvSpPr>
            <a:spLocks noGrp="1"/>
          </p:cNvSpPr>
          <p:nvPr>
            <p:ph type="ftr" sz="quarter" idx="11"/>
          </p:nvPr>
        </p:nvSpPr>
        <p:spPr>
          <a:xfrm>
            <a:off x="4038600" y="6356350"/>
            <a:ext cx="4114800" cy="365125"/>
          </a:xfrm>
        </p:spPr>
        <p:txBody>
          <a:bodyPr vert="horz" lIns="91440" tIns="45720" rIns="91440" bIns="45720" rtlCol="0" anchor="ctr">
            <a:normAutofit/>
          </a:bodyPr>
          <a:lstStyle/>
          <a:p>
            <a:pPr>
              <a:spcAft>
                <a:spcPts val="600"/>
              </a:spcAft>
            </a:pPr>
            <a:r>
              <a:rPr lang="en-US" kern="1200">
                <a:solidFill>
                  <a:srgbClr val="FFFFFF"/>
                </a:solidFill>
                <a:latin typeface="+mn-lt"/>
                <a:ea typeface="+mn-ea"/>
                <a:cs typeface="+mn-cs"/>
              </a:rPr>
              <a:t>copyright Bundesverband Gewaltprävention</a:t>
            </a:r>
          </a:p>
        </p:txBody>
      </p:sp>
      <p:pic>
        <p:nvPicPr>
          <p:cNvPr id="7" name="Grafik 6" descr="Ein Bild, das Text, Raum, Galerie enthält.&#10;&#10;Automatisch generierte Beschreibung">
            <a:extLst>
              <a:ext uri="{FF2B5EF4-FFF2-40B4-BE49-F238E27FC236}">
                <a16:creationId xmlns:a16="http://schemas.microsoft.com/office/drawing/2014/main" id="{AF78AECA-93ED-4498-A4BB-E3058692EB1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18253" y="783475"/>
            <a:ext cx="9265298" cy="5240040"/>
          </a:xfrm>
          <a:prstGeom prst="rect">
            <a:avLst/>
          </a:prstGeom>
        </p:spPr>
      </p:pic>
    </p:spTree>
    <p:extLst>
      <p:ext uri="{BB962C8B-B14F-4D97-AF65-F5344CB8AC3E}">
        <p14:creationId xmlns:p14="http://schemas.microsoft.com/office/powerpoint/2010/main" val="47782323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B9FF99BD-075F-4761-A995-6FC574BD25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A7B21A54-9BA3-4EA9-B460-5A829ADD90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6FA8F714-B9D8-488A-8CCA-E9948FF913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466" y="643468"/>
            <a:ext cx="10905067" cy="5571066"/>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ußzeilenplatzhalter 8">
            <a:extLst>
              <a:ext uri="{FF2B5EF4-FFF2-40B4-BE49-F238E27FC236}">
                <a16:creationId xmlns:a16="http://schemas.microsoft.com/office/drawing/2014/main" id="{2C594D0F-523F-4CAA-986F-4DFE31175AAF}"/>
              </a:ext>
            </a:extLst>
          </p:cNvPr>
          <p:cNvSpPr>
            <a:spLocks noGrp="1"/>
          </p:cNvSpPr>
          <p:nvPr>
            <p:ph type="ftr" sz="quarter" idx="11"/>
          </p:nvPr>
        </p:nvSpPr>
        <p:spPr>
          <a:xfrm>
            <a:off x="4038600" y="6356350"/>
            <a:ext cx="4114800" cy="365125"/>
          </a:xfrm>
        </p:spPr>
        <p:txBody>
          <a:bodyPr vert="horz" lIns="91440" tIns="45720" rIns="91440" bIns="45720" rtlCol="0" anchor="ctr">
            <a:normAutofit/>
          </a:bodyPr>
          <a:lstStyle/>
          <a:p>
            <a:pPr>
              <a:spcAft>
                <a:spcPts val="600"/>
              </a:spcAft>
            </a:pPr>
            <a:r>
              <a:rPr lang="en-US" kern="1200">
                <a:solidFill>
                  <a:srgbClr val="FFFFFF"/>
                </a:solidFill>
                <a:latin typeface="+mn-lt"/>
                <a:ea typeface="+mn-ea"/>
                <a:cs typeface="+mn-cs"/>
              </a:rPr>
              <a:t>copyright Bundesverband Gewaltprävention</a:t>
            </a:r>
          </a:p>
        </p:txBody>
      </p:sp>
      <p:sp>
        <p:nvSpPr>
          <p:cNvPr id="2" name="Textfeld 1">
            <a:extLst>
              <a:ext uri="{FF2B5EF4-FFF2-40B4-BE49-F238E27FC236}">
                <a16:creationId xmlns:a16="http://schemas.microsoft.com/office/drawing/2014/main" id="{D42FE364-06C0-44A5-AC53-8FAB5648F4A4}"/>
              </a:ext>
            </a:extLst>
          </p:cNvPr>
          <p:cNvSpPr txBox="1"/>
          <p:nvPr/>
        </p:nvSpPr>
        <p:spPr>
          <a:xfrm>
            <a:off x="864066" y="897622"/>
            <a:ext cx="10419127" cy="5078313"/>
          </a:xfrm>
          <a:prstGeom prst="rect">
            <a:avLst/>
          </a:prstGeom>
          <a:noFill/>
        </p:spPr>
        <p:txBody>
          <a:bodyPr wrap="square" rtlCol="0">
            <a:spAutoFit/>
          </a:bodyPr>
          <a:lstStyle/>
          <a:p>
            <a:pPr algn="just"/>
            <a:r>
              <a:rPr lang="de-DE" dirty="0">
                <a:effectLst/>
              </a:rPr>
              <a:t>Obwohl viele Täter*innen dem Opfer einreden, dass es an dem Missbrauch </a:t>
            </a:r>
            <a:r>
              <a:rPr lang="de-DE" dirty="0">
                <a:effectLst/>
                <a:highlight>
                  <a:srgbClr val="FFFF00"/>
                </a:highlight>
              </a:rPr>
              <a:t>schuld</a:t>
            </a:r>
            <a:r>
              <a:rPr lang="de-DE" dirty="0">
                <a:effectLst/>
              </a:rPr>
              <a:t> sei oder es auch gewollt habe, stimmt dies nicht. </a:t>
            </a:r>
          </a:p>
          <a:p>
            <a:pPr algn="just"/>
            <a:r>
              <a:rPr lang="de-DE" dirty="0">
                <a:effectLst/>
              </a:rPr>
              <a:t>Selbst wenn das Kind im Nachhinein gar nicht mehr sagen kann, wann und wie der Missbrauch begann, selbst wenn das Kind auch positive Gefühle zu dem/der Täter*in hat oder den Missbrauch aufgrund der körperlichen sexuellen Stimulation auch als erregend erlebt hat, steht ohne jeden Zweifel fest, dass die </a:t>
            </a:r>
            <a:r>
              <a:rPr lang="de-DE" dirty="0">
                <a:effectLst/>
                <a:highlight>
                  <a:srgbClr val="FFFF00"/>
                </a:highlight>
              </a:rPr>
              <a:t>Schuld immer bei den Täter*innen liegt</a:t>
            </a:r>
            <a:r>
              <a:rPr lang="de-DE" dirty="0">
                <a:effectLst/>
              </a:rPr>
              <a:t> und nie beim Kind.</a:t>
            </a:r>
          </a:p>
          <a:p>
            <a:pPr algn="just"/>
            <a:endParaRPr lang="de-DE" dirty="0">
              <a:effectLst/>
            </a:endParaRPr>
          </a:p>
          <a:p>
            <a:pPr algn="just"/>
            <a:r>
              <a:rPr lang="de-DE" dirty="0">
                <a:effectLst/>
              </a:rPr>
              <a:t>Sexueller Missbrauch schadet Kindern immer. (Es fühlt sich schuldig, wertlos, beschmutzt, es schämt sich abgrundtief). Dabei können die Folgen sehr unterschiedlich sein, was unter anderem damit zusammenhängt, ob das betroffene Kind Unterstützung in seinem Umfeld erfährt. </a:t>
            </a:r>
            <a:br>
              <a:rPr lang="de-DE" dirty="0">
                <a:effectLst/>
              </a:rPr>
            </a:br>
            <a:r>
              <a:rPr lang="de-DE" dirty="0">
                <a:effectLst/>
              </a:rPr>
              <a:t>Vermindertes Selbstwertgefühl, gestörte Selbstwahrnehmung, Ängste, Gefühlskälte, Zwänge, Misstrauen, Depressionen, gestörtes Essverhalten, Selbstverletzung, Drogen- und Alkoholsucht, psychosomatische Erkrankungen, spätere problematische Sexualität sind einige der Probleme, die ein Opfer entwickeln kann.</a:t>
            </a:r>
          </a:p>
          <a:p>
            <a:pPr algn="just"/>
            <a:r>
              <a:rPr lang="de-DE" dirty="0"/>
              <a:t>Ebenfalls sind häufig, gerade im jugendlichen Bereich Suizidversuche oder gelungene Suizids nachweisbar.</a:t>
            </a:r>
          </a:p>
          <a:p>
            <a:pPr algn="just"/>
            <a:endParaRPr lang="de-DE" dirty="0">
              <a:effectLst/>
            </a:endParaRPr>
          </a:p>
          <a:p>
            <a:pPr algn="just"/>
            <a:r>
              <a:rPr lang="de-DE" b="1" dirty="0"/>
              <a:t>Gerade aus diesem Grund müssen wir</a:t>
            </a:r>
          </a:p>
          <a:p>
            <a:pPr algn="just"/>
            <a:r>
              <a:rPr lang="de-DE" b="1" dirty="0"/>
              <a:t>h</a:t>
            </a:r>
            <a:r>
              <a:rPr lang="de-DE" b="1" dirty="0">
                <a:effectLst/>
              </a:rPr>
              <a:t>andeln!</a:t>
            </a:r>
          </a:p>
          <a:p>
            <a:pPr algn="just"/>
            <a:endParaRPr lang="de-DE" dirty="0">
              <a:effectLst/>
            </a:endParaRPr>
          </a:p>
        </p:txBody>
      </p:sp>
      <p:pic>
        <p:nvPicPr>
          <p:cNvPr id="4" name="Grafik 3" descr="Ein Bild, das Text enthält.&#10;&#10;Automatisch generierte Beschreibung">
            <a:extLst>
              <a:ext uri="{FF2B5EF4-FFF2-40B4-BE49-F238E27FC236}">
                <a16:creationId xmlns:a16="http://schemas.microsoft.com/office/drawing/2014/main" id="{44A26326-821A-4D38-A712-488C4E7DF79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62087" y="4876261"/>
            <a:ext cx="2267824" cy="1275651"/>
          </a:xfrm>
          <a:prstGeom prst="rect">
            <a:avLst/>
          </a:prstGeom>
        </p:spPr>
      </p:pic>
    </p:spTree>
    <p:extLst>
      <p:ext uri="{BB962C8B-B14F-4D97-AF65-F5344CB8AC3E}">
        <p14:creationId xmlns:p14="http://schemas.microsoft.com/office/powerpoint/2010/main" val="346646174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0B761509-3B9A-49A6-A84B-C3D8681169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997"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ußzeilenplatzhalter 8">
            <a:extLst>
              <a:ext uri="{FF2B5EF4-FFF2-40B4-BE49-F238E27FC236}">
                <a16:creationId xmlns:a16="http://schemas.microsoft.com/office/drawing/2014/main" id="{2C594D0F-523F-4CAA-986F-4DFE31175AAF}"/>
              </a:ext>
            </a:extLst>
          </p:cNvPr>
          <p:cNvSpPr>
            <a:spLocks noGrp="1"/>
          </p:cNvSpPr>
          <p:nvPr>
            <p:ph type="ftr" sz="quarter" idx="11"/>
          </p:nvPr>
        </p:nvSpPr>
        <p:spPr>
          <a:xfrm>
            <a:off x="8516202" y="385179"/>
            <a:ext cx="3238001" cy="365125"/>
          </a:xfrm>
        </p:spPr>
        <p:txBody>
          <a:bodyPr vert="horz" lIns="91440" tIns="45720" rIns="91440" bIns="45720" rtlCol="0" anchor="ctr">
            <a:normAutofit/>
          </a:bodyPr>
          <a:lstStyle/>
          <a:p>
            <a:pPr algn="r">
              <a:spcAft>
                <a:spcPts val="600"/>
              </a:spcAft>
            </a:pPr>
            <a:r>
              <a:rPr lang="en-US" sz="1100" kern="1200">
                <a:solidFill>
                  <a:schemeClr val="bg1">
                    <a:alpha val="80000"/>
                  </a:schemeClr>
                </a:solidFill>
                <a:latin typeface="+mn-lt"/>
                <a:ea typeface="+mn-ea"/>
                <a:cs typeface="+mn-cs"/>
              </a:rPr>
              <a:t>copyright Bundesverband Gewaltprävention</a:t>
            </a:r>
          </a:p>
        </p:txBody>
      </p:sp>
      <p:sp useBgFill="1">
        <p:nvSpPr>
          <p:cNvPr id="25" name="Freeform: Shape 24">
            <a:extLst>
              <a:ext uri="{FF2B5EF4-FFF2-40B4-BE49-F238E27FC236}">
                <a16:creationId xmlns:a16="http://schemas.microsoft.com/office/drawing/2014/main" id="{91DE43FD-EB47-414A-B0AB-169B0FFFA5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272922" cy="6858000"/>
          </a:xfrm>
          <a:custGeom>
            <a:avLst/>
            <a:gdLst>
              <a:gd name="connsiteX0" fmla="*/ 0 w 9272922"/>
              <a:gd name="connsiteY0" fmla="*/ 0 h 6858000"/>
              <a:gd name="connsiteX1" fmla="*/ 1733417 w 9272922"/>
              <a:gd name="connsiteY1" fmla="*/ 0 h 6858000"/>
              <a:gd name="connsiteX2" fmla="*/ 3307976 w 9272922"/>
              <a:gd name="connsiteY2" fmla="*/ 0 h 6858000"/>
              <a:gd name="connsiteX3" fmla="*/ 8126249 w 9272922"/>
              <a:gd name="connsiteY3" fmla="*/ 0 h 6858000"/>
              <a:gd name="connsiteX4" fmla="*/ 8138896 w 9272922"/>
              <a:gd name="connsiteY4" fmla="*/ 31774 h 6858000"/>
              <a:gd name="connsiteX5" fmla="*/ 9193904 w 9272922"/>
              <a:gd name="connsiteY5" fmla="*/ 2682457 h 6858000"/>
              <a:gd name="connsiteX6" fmla="*/ 9193904 w 9272922"/>
              <a:gd name="connsiteY6" fmla="*/ 3752208 h 6858000"/>
              <a:gd name="connsiteX7" fmla="*/ 8036400 w 9272922"/>
              <a:gd name="connsiteY7" fmla="*/ 6660411 h 6858000"/>
              <a:gd name="connsiteX8" fmla="*/ 7957938 w 9272922"/>
              <a:gd name="connsiteY8" fmla="*/ 6857542 h 6858000"/>
              <a:gd name="connsiteX9" fmla="*/ 3307976 w 9272922"/>
              <a:gd name="connsiteY9" fmla="*/ 6857542 h 6858000"/>
              <a:gd name="connsiteX10" fmla="*/ 3307976 w 9272922"/>
              <a:gd name="connsiteY10" fmla="*/ 6858000 h 6858000"/>
              <a:gd name="connsiteX11" fmla="*/ 0 w 9272922"/>
              <a:gd name="connsiteY11"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272922" h="6858000">
                <a:moveTo>
                  <a:pt x="0" y="0"/>
                </a:moveTo>
                <a:lnTo>
                  <a:pt x="1733417" y="0"/>
                </a:lnTo>
                <a:lnTo>
                  <a:pt x="3307976" y="0"/>
                </a:lnTo>
                <a:lnTo>
                  <a:pt x="8126249" y="0"/>
                </a:lnTo>
                <a:lnTo>
                  <a:pt x="8138896" y="31774"/>
                </a:lnTo>
                <a:cubicBezTo>
                  <a:pt x="9193904" y="2682457"/>
                  <a:pt x="9193904" y="2682457"/>
                  <a:pt x="9193904" y="2682457"/>
                </a:cubicBezTo>
                <a:cubicBezTo>
                  <a:pt x="9299262" y="2988100"/>
                  <a:pt x="9299262" y="3446565"/>
                  <a:pt x="9193904" y="3752208"/>
                </a:cubicBezTo>
                <a:cubicBezTo>
                  <a:pt x="8709916" y="4968215"/>
                  <a:pt x="8331802" y="5918220"/>
                  <a:pt x="8036400" y="6660411"/>
                </a:cubicBezTo>
                <a:lnTo>
                  <a:pt x="7957938" y="6857542"/>
                </a:lnTo>
                <a:lnTo>
                  <a:pt x="3307976" y="6857542"/>
                </a:lnTo>
                <a:lnTo>
                  <a:pt x="3307976" y="6858000"/>
                </a:lnTo>
                <a:lnTo>
                  <a:pt x="0" y="68580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3" name="Grafik 2" descr="Ein Bild, das Text enthält.&#10;&#10;Automatisch generierte Beschreibung">
            <a:extLst>
              <a:ext uri="{FF2B5EF4-FFF2-40B4-BE49-F238E27FC236}">
                <a16:creationId xmlns:a16="http://schemas.microsoft.com/office/drawing/2014/main" id="{0E38B317-2B77-452B-A61A-EDEC62FCFA7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8158" y="643466"/>
            <a:ext cx="6958541" cy="5566833"/>
          </a:xfrm>
          <a:prstGeom prst="rect">
            <a:avLst/>
          </a:prstGeom>
        </p:spPr>
      </p:pic>
      <p:grpSp>
        <p:nvGrpSpPr>
          <p:cNvPr id="27" name="Group 26">
            <a:extLst>
              <a:ext uri="{FF2B5EF4-FFF2-40B4-BE49-F238E27FC236}">
                <a16:creationId xmlns:a16="http://schemas.microsoft.com/office/drawing/2014/main" id="{58495BCC-CE77-4CC2-952E-846F41119FD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160561" y="1075188"/>
            <a:ext cx="1562267" cy="1172973"/>
            <a:chOff x="9160561" y="1075188"/>
            <a:chExt cx="1562267" cy="1172973"/>
          </a:xfrm>
        </p:grpSpPr>
        <p:sp>
          <p:nvSpPr>
            <p:cNvPr id="28" name="Freeform 5">
              <a:extLst>
                <a:ext uri="{FF2B5EF4-FFF2-40B4-BE49-F238E27FC236}">
                  <a16:creationId xmlns:a16="http://schemas.microsoft.com/office/drawing/2014/main" id="{1B42538B-E30F-4967-A6C1-8EBA775F4D6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160561" y="1423846"/>
              <a:ext cx="935037" cy="824315"/>
            </a:xfrm>
            <a:custGeom>
              <a:avLst/>
              <a:gdLst>
                <a:gd name="T0" fmla="*/ 225 w 785"/>
                <a:gd name="T1" fmla="*/ 692 h 692"/>
                <a:gd name="T2" fmla="*/ 177 w 785"/>
                <a:gd name="T3" fmla="*/ 665 h 692"/>
                <a:gd name="T4" fmla="*/ 9 w 785"/>
                <a:gd name="T5" fmla="*/ 374 h 692"/>
                <a:gd name="T6" fmla="*/ 9 w 785"/>
                <a:gd name="T7" fmla="*/ 318 h 692"/>
                <a:gd name="T8" fmla="*/ 177 w 785"/>
                <a:gd name="T9" fmla="*/ 27 h 692"/>
                <a:gd name="T10" fmla="*/ 225 w 785"/>
                <a:gd name="T11" fmla="*/ 0 h 692"/>
                <a:gd name="T12" fmla="*/ 561 w 785"/>
                <a:gd name="T13" fmla="*/ 0 h 692"/>
                <a:gd name="T14" fmla="*/ 609 w 785"/>
                <a:gd name="T15" fmla="*/ 27 h 692"/>
                <a:gd name="T16" fmla="*/ 777 w 785"/>
                <a:gd name="T17" fmla="*/ 318 h 692"/>
                <a:gd name="T18" fmla="*/ 777 w 785"/>
                <a:gd name="T19" fmla="*/ 374 h 692"/>
                <a:gd name="T20" fmla="*/ 609 w 785"/>
                <a:gd name="T21" fmla="*/ 665 h 692"/>
                <a:gd name="T22" fmla="*/ 561 w 785"/>
                <a:gd name="T23" fmla="*/ 692 h 692"/>
                <a:gd name="T24" fmla="*/ 225 w 785"/>
                <a:gd name="T25" fmla="*/ 692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5" h="692">
                  <a:moveTo>
                    <a:pt x="225" y="692"/>
                  </a:moveTo>
                  <a:cubicBezTo>
                    <a:pt x="207" y="692"/>
                    <a:pt x="185" y="680"/>
                    <a:pt x="177" y="665"/>
                  </a:cubicBezTo>
                  <a:cubicBezTo>
                    <a:pt x="9" y="374"/>
                    <a:pt x="9" y="374"/>
                    <a:pt x="9" y="374"/>
                  </a:cubicBezTo>
                  <a:cubicBezTo>
                    <a:pt x="0" y="358"/>
                    <a:pt x="0" y="334"/>
                    <a:pt x="9" y="318"/>
                  </a:cubicBezTo>
                  <a:cubicBezTo>
                    <a:pt x="177" y="27"/>
                    <a:pt x="177" y="27"/>
                    <a:pt x="177" y="27"/>
                  </a:cubicBezTo>
                  <a:cubicBezTo>
                    <a:pt x="185" y="12"/>
                    <a:pt x="207" y="0"/>
                    <a:pt x="225" y="0"/>
                  </a:cubicBezTo>
                  <a:cubicBezTo>
                    <a:pt x="561" y="0"/>
                    <a:pt x="561" y="0"/>
                    <a:pt x="561" y="0"/>
                  </a:cubicBezTo>
                  <a:cubicBezTo>
                    <a:pt x="578" y="0"/>
                    <a:pt x="600" y="12"/>
                    <a:pt x="609" y="27"/>
                  </a:cubicBezTo>
                  <a:cubicBezTo>
                    <a:pt x="777" y="318"/>
                    <a:pt x="777" y="318"/>
                    <a:pt x="777" y="318"/>
                  </a:cubicBezTo>
                  <a:cubicBezTo>
                    <a:pt x="785" y="334"/>
                    <a:pt x="785" y="358"/>
                    <a:pt x="777" y="374"/>
                  </a:cubicBezTo>
                  <a:cubicBezTo>
                    <a:pt x="609" y="665"/>
                    <a:pt x="609" y="665"/>
                    <a:pt x="609" y="665"/>
                  </a:cubicBezTo>
                  <a:cubicBezTo>
                    <a:pt x="600" y="680"/>
                    <a:pt x="578" y="692"/>
                    <a:pt x="561" y="692"/>
                  </a:cubicBezTo>
                  <a:lnTo>
                    <a:pt x="225" y="692"/>
                  </a:lnTo>
                  <a:close/>
                </a:path>
              </a:pathLst>
            </a:custGeom>
            <a:noFill/>
            <a:ln w="28575" cmpd="sng">
              <a:solidFill>
                <a:schemeClr val="bg1"/>
              </a:solidFill>
            </a:ln>
          </p:spPr>
          <p:txBody>
            <a:bodyPr vert="horz" wrap="square" lIns="91440" tIns="45720" rIns="91440" bIns="45720" numCol="1" anchor="t" anchorCtr="0" compatLnSpc="1">
              <a:prstTxWarp prst="textNoShape">
                <a:avLst/>
              </a:prstTxWarp>
            </a:bodyPr>
            <a:lstStyle/>
            <a:p>
              <a:endParaRPr lang="en-US"/>
            </a:p>
          </p:txBody>
        </p:sp>
        <p:sp>
          <p:nvSpPr>
            <p:cNvPr id="29" name="Freeform 5">
              <a:extLst>
                <a:ext uri="{FF2B5EF4-FFF2-40B4-BE49-F238E27FC236}">
                  <a16:creationId xmlns:a16="http://schemas.microsoft.com/office/drawing/2014/main" id="{9A6BD9AC-4DE7-4B20-8547-4E3B375C21F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960661" y="1075188"/>
              <a:ext cx="762167" cy="671915"/>
            </a:xfrm>
            <a:custGeom>
              <a:avLst/>
              <a:gdLst>
                <a:gd name="T0" fmla="*/ 225 w 785"/>
                <a:gd name="T1" fmla="*/ 692 h 692"/>
                <a:gd name="T2" fmla="*/ 177 w 785"/>
                <a:gd name="T3" fmla="*/ 665 h 692"/>
                <a:gd name="T4" fmla="*/ 9 w 785"/>
                <a:gd name="T5" fmla="*/ 374 h 692"/>
                <a:gd name="T6" fmla="*/ 9 w 785"/>
                <a:gd name="T7" fmla="*/ 318 h 692"/>
                <a:gd name="T8" fmla="*/ 177 w 785"/>
                <a:gd name="T9" fmla="*/ 27 h 692"/>
                <a:gd name="T10" fmla="*/ 225 w 785"/>
                <a:gd name="T11" fmla="*/ 0 h 692"/>
                <a:gd name="T12" fmla="*/ 561 w 785"/>
                <a:gd name="T13" fmla="*/ 0 h 692"/>
                <a:gd name="T14" fmla="*/ 609 w 785"/>
                <a:gd name="T15" fmla="*/ 27 h 692"/>
                <a:gd name="T16" fmla="*/ 777 w 785"/>
                <a:gd name="T17" fmla="*/ 318 h 692"/>
                <a:gd name="T18" fmla="*/ 777 w 785"/>
                <a:gd name="T19" fmla="*/ 374 h 692"/>
                <a:gd name="T20" fmla="*/ 609 w 785"/>
                <a:gd name="T21" fmla="*/ 665 h 692"/>
                <a:gd name="T22" fmla="*/ 561 w 785"/>
                <a:gd name="T23" fmla="*/ 692 h 692"/>
                <a:gd name="T24" fmla="*/ 225 w 785"/>
                <a:gd name="T25" fmla="*/ 692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5" h="692">
                  <a:moveTo>
                    <a:pt x="225" y="692"/>
                  </a:moveTo>
                  <a:cubicBezTo>
                    <a:pt x="207" y="692"/>
                    <a:pt x="185" y="680"/>
                    <a:pt x="177" y="665"/>
                  </a:cubicBezTo>
                  <a:cubicBezTo>
                    <a:pt x="9" y="374"/>
                    <a:pt x="9" y="374"/>
                    <a:pt x="9" y="374"/>
                  </a:cubicBezTo>
                  <a:cubicBezTo>
                    <a:pt x="0" y="358"/>
                    <a:pt x="0" y="334"/>
                    <a:pt x="9" y="318"/>
                  </a:cubicBezTo>
                  <a:cubicBezTo>
                    <a:pt x="177" y="27"/>
                    <a:pt x="177" y="27"/>
                    <a:pt x="177" y="27"/>
                  </a:cubicBezTo>
                  <a:cubicBezTo>
                    <a:pt x="185" y="12"/>
                    <a:pt x="207" y="0"/>
                    <a:pt x="225" y="0"/>
                  </a:cubicBezTo>
                  <a:cubicBezTo>
                    <a:pt x="561" y="0"/>
                    <a:pt x="561" y="0"/>
                    <a:pt x="561" y="0"/>
                  </a:cubicBezTo>
                  <a:cubicBezTo>
                    <a:pt x="578" y="0"/>
                    <a:pt x="600" y="12"/>
                    <a:pt x="609" y="27"/>
                  </a:cubicBezTo>
                  <a:cubicBezTo>
                    <a:pt x="777" y="318"/>
                    <a:pt x="777" y="318"/>
                    <a:pt x="777" y="318"/>
                  </a:cubicBezTo>
                  <a:cubicBezTo>
                    <a:pt x="785" y="334"/>
                    <a:pt x="785" y="358"/>
                    <a:pt x="777" y="374"/>
                  </a:cubicBezTo>
                  <a:cubicBezTo>
                    <a:pt x="609" y="665"/>
                    <a:pt x="609" y="665"/>
                    <a:pt x="609" y="665"/>
                  </a:cubicBezTo>
                  <a:cubicBezTo>
                    <a:pt x="600" y="680"/>
                    <a:pt x="578" y="692"/>
                    <a:pt x="561" y="692"/>
                  </a:cubicBezTo>
                  <a:lnTo>
                    <a:pt x="225" y="692"/>
                  </a:lnTo>
                  <a:close/>
                </a:path>
              </a:pathLst>
            </a:custGeom>
            <a:noFill/>
            <a:ln w="28575" cmpd="sng">
              <a:solidFill>
                <a:schemeClr val="bg1"/>
              </a:solidFill>
            </a:ln>
          </p:spPr>
          <p:txBody>
            <a:bodyPr vert="horz" wrap="square" lIns="91440" tIns="45720" rIns="91440" bIns="45720"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228790882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B9FF99BD-075F-4761-A995-6FC574BD25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A7B21A54-9BA3-4EA9-B460-5A829ADD90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6FA8F714-B9D8-488A-8CCA-E9948FF913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466" y="643468"/>
            <a:ext cx="10905067" cy="5571066"/>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Grafik 4" descr="Ein Bild, das Text enthält.&#10;&#10;Automatisch generierte Beschreibung">
            <a:extLst>
              <a:ext uri="{FF2B5EF4-FFF2-40B4-BE49-F238E27FC236}">
                <a16:creationId xmlns:a16="http://schemas.microsoft.com/office/drawing/2014/main" id="{492138A1-1152-4279-B4C0-43CF247E512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20477" y="1249137"/>
            <a:ext cx="9951041" cy="4353580"/>
          </a:xfrm>
          <a:prstGeom prst="rect">
            <a:avLst/>
          </a:prstGeom>
        </p:spPr>
      </p:pic>
      <p:sp>
        <p:nvSpPr>
          <p:cNvPr id="9" name="Fußzeilenplatzhalter 8">
            <a:extLst>
              <a:ext uri="{FF2B5EF4-FFF2-40B4-BE49-F238E27FC236}">
                <a16:creationId xmlns:a16="http://schemas.microsoft.com/office/drawing/2014/main" id="{2C594D0F-523F-4CAA-986F-4DFE31175AAF}"/>
              </a:ext>
            </a:extLst>
          </p:cNvPr>
          <p:cNvSpPr>
            <a:spLocks noGrp="1"/>
          </p:cNvSpPr>
          <p:nvPr>
            <p:ph type="ftr" sz="quarter" idx="11"/>
          </p:nvPr>
        </p:nvSpPr>
        <p:spPr>
          <a:xfrm>
            <a:off x="4038600" y="6356350"/>
            <a:ext cx="4114800" cy="365125"/>
          </a:xfrm>
        </p:spPr>
        <p:txBody>
          <a:bodyPr vert="horz" lIns="91440" tIns="45720" rIns="91440" bIns="45720" rtlCol="0" anchor="ctr">
            <a:normAutofit/>
          </a:bodyPr>
          <a:lstStyle/>
          <a:p>
            <a:pPr>
              <a:spcAft>
                <a:spcPts val="600"/>
              </a:spcAft>
            </a:pPr>
            <a:r>
              <a:rPr lang="en-US" kern="1200">
                <a:solidFill>
                  <a:srgbClr val="FFFFFF"/>
                </a:solidFill>
                <a:latin typeface="+mn-lt"/>
                <a:ea typeface="+mn-ea"/>
                <a:cs typeface="+mn-cs"/>
              </a:rPr>
              <a:t>copyright Bundesverband Gewaltprävention</a:t>
            </a:r>
          </a:p>
        </p:txBody>
      </p:sp>
    </p:spTree>
    <p:extLst>
      <p:ext uri="{BB962C8B-B14F-4D97-AF65-F5344CB8AC3E}">
        <p14:creationId xmlns:p14="http://schemas.microsoft.com/office/powerpoint/2010/main" val="140288179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00100" y="1491343"/>
            <a:ext cx="3333749" cy="3499103"/>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hteck 3">
            <a:extLst>
              <a:ext uri="{FF2B5EF4-FFF2-40B4-BE49-F238E27FC236}">
                <a16:creationId xmlns:a16="http://schemas.microsoft.com/office/drawing/2014/main" id="{8120AE94-6D59-4FCC-822C-5B0FB6943D05}"/>
              </a:ext>
            </a:extLst>
          </p:cNvPr>
          <p:cNvSpPr/>
          <p:nvPr/>
        </p:nvSpPr>
        <p:spPr>
          <a:xfrm>
            <a:off x="1028700" y="1967266"/>
            <a:ext cx="2628900" cy="2547257"/>
          </a:xfrm>
          <a:prstGeom prst="rect">
            <a:avLst/>
          </a:prstGeom>
          <a:noFill/>
        </p:spPr>
        <p:txBody>
          <a:bodyPr vert="horz" lIns="91440" tIns="45720" rIns="91440" bIns="45720" rtlCol="0" anchor="ctr">
            <a:normAutofit/>
          </a:bodyPr>
          <a:lstStyle/>
          <a:p>
            <a:pPr algn="ctr">
              <a:lnSpc>
                <a:spcPct val="90000"/>
              </a:lnSpc>
              <a:spcBef>
                <a:spcPct val="0"/>
              </a:spcBef>
              <a:spcAft>
                <a:spcPts val="600"/>
              </a:spcAft>
            </a:pPr>
            <a:r>
              <a:rPr lang="en-US" sz="3600" b="1" kern="1200" cap="none" spc="0">
                <a:ln w="22225">
                  <a:solidFill>
                    <a:schemeClr val="accent2"/>
                  </a:solidFill>
                  <a:prstDash val="solid"/>
                </a:ln>
                <a:solidFill>
                  <a:srgbClr val="FFFFFF"/>
                </a:solidFill>
                <a:effectLst/>
                <a:latin typeface="+mj-lt"/>
                <a:ea typeface="+mj-ea"/>
                <a:cs typeface="+mj-cs"/>
              </a:rPr>
              <a:t>Wie soll</a:t>
            </a:r>
          </a:p>
          <a:p>
            <a:pPr algn="ctr">
              <a:lnSpc>
                <a:spcPct val="90000"/>
              </a:lnSpc>
              <a:spcBef>
                <a:spcPct val="0"/>
              </a:spcBef>
              <a:spcAft>
                <a:spcPts val="600"/>
              </a:spcAft>
            </a:pPr>
            <a:r>
              <a:rPr lang="en-US" sz="3600" b="1" kern="1200">
                <a:ln w="22225">
                  <a:solidFill>
                    <a:schemeClr val="accent2"/>
                  </a:solidFill>
                  <a:prstDash val="solid"/>
                </a:ln>
                <a:solidFill>
                  <a:srgbClr val="FFFFFF"/>
                </a:solidFill>
                <a:latin typeface="+mj-lt"/>
                <a:ea typeface="+mj-ea"/>
                <a:cs typeface="+mj-cs"/>
              </a:rPr>
              <a:t>Ich mich</a:t>
            </a:r>
          </a:p>
          <a:p>
            <a:pPr algn="ctr">
              <a:lnSpc>
                <a:spcPct val="90000"/>
              </a:lnSpc>
              <a:spcBef>
                <a:spcPct val="0"/>
              </a:spcBef>
              <a:spcAft>
                <a:spcPts val="600"/>
              </a:spcAft>
            </a:pPr>
            <a:r>
              <a:rPr lang="en-US" sz="3600" b="1" kern="1200" cap="none" spc="0">
                <a:ln w="22225">
                  <a:solidFill>
                    <a:schemeClr val="accent2"/>
                  </a:solidFill>
                  <a:prstDash val="solid"/>
                </a:ln>
                <a:solidFill>
                  <a:srgbClr val="FFFFFF"/>
                </a:solidFill>
                <a:effectLst/>
                <a:latin typeface="+mj-lt"/>
                <a:ea typeface="+mj-ea"/>
                <a:cs typeface="+mj-cs"/>
              </a:rPr>
              <a:t>Verhalten?</a:t>
            </a:r>
          </a:p>
        </p:txBody>
      </p:sp>
      <p:pic>
        <p:nvPicPr>
          <p:cNvPr id="3" name="Grafik 2" descr="Ein Bild, das Text enthält.&#10;&#10;Automatisch generierte Beschreibung">
            <a:extLst>
              <a:ext uri="{FF2B5EF4-FFF2-40B4-BE49-F238E27FC236}">
                <a16:creationId xmlns:a16="http://schemas.microsoft.com/office/drawing/2014/main" id="{715671A1-B342-4B58-96B3-7B01F899DAF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77316" y="1656378"/>
            <a:ext cx="6780700" cy="3542915"/>
          </a:xfrm>
          <a:prstGeom prst="rect">
            <a:avLst/>
          </a:prstGeom>
        </p:spPr>
      </p:pic>
      <p:sp>
        <p:nvSpPr>
          <p:cNvPr id="9" name="Fußzeilenplatzhalter 8">
            <a:extLst>
              <a:ext uri="{FF2B5EF4-FFF2-40B4-BE49-F238E27FC236}">
                <a16:creationId xmlns:a16="http://schemas.microsoft.com/office/drawing/2014/main" id="{2C594D0F-523F-4CAA-986F-4DFE31175AAF}"/>
              </a:ext>
            </a:extLst>
          </p:cNvPr>
          <p:cNvSpPr>
            <a:spLocks noGrp="1"/>
          </p:cNvSpPr>
          <p:nvPr>
            <p:ph type="ftr" sz="quarter" idx="11"/>
          </p:nvPr>
        </p:nvSpPr>
        <p:spPr>
          <a:xfrm>
            <a:off x="1028700" y="6356350"/>
            <a:ext cx="6210300" cy="365125"/>
          </a:xfrm>
        </p:spPr>
        <p:txBody>
          <a:bodyPr vert="horz" lIns="91440" tIns="45720" rIns="91440" bIns="45720" rtlCol="0" anchor="ctr">
            <a:normAutofit/>
          </a:bodyPr>
          <a:lstStyle/>
          <a:p>
            <a:pPr algn="l">
              <a:spcAft>
                <a:spcPts val="600"/>
              </a:spcAft>
            </a:pPr>
            <a:r>
              <a:rPr lang="en-US" kern="1200">
                <a:solidFill>
                  <a:schemeClr val="tx1">
                    <a:alpha val="80000"/>
                  </a:schemeClr>
                </a:solidFill>
                <a:latin typeface="+mn-lt"/>
                <a:ea typeface="+mn-ea"/>
                <a:cs typeface="+mn-cs"/>
              </a:rPr>
              <a:t>copyright Bundesverband Gewaltprävention</a:t>
            </a:r>
          </a:p>
        </p:txBody>
      </p:sp>
    </p:spTree>
    <p:extLst>
      <p:ext uri="{BB962C8B-B14F-4D97-AF65-F5344CB8AC3E}">
        <p14:creationId xmlns:p14="http://schemas.microsoft.com/office/powerpoint/2010/main" val="408980764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gradFill>
          <a:gsLst>
            <a:gs pos="100000">
              <a:schemeClr val="tx1"/>
            </a:gs>
            <a:gs pos="0">
              <a:schemeClr val="accent1">
                <a:alpha val="50000"/>
              </a:schemeClr>
            </a:gs>
            <a:gs pos="99000">
              <a:schemeClr val="accent5"/>
            </a:gs>
          </a:gsLst>
          <a:lin ang="3600000" scaled="0"/>
        </a:gradFill>
        <a:effectLst/>
      </p:bgPr>
    </p:bg>
    <p:spTree>
      <p:nvGrpSpPr>
        <p:cNvPr id="1" name=""/>
        <p:cNvGrpSpPr/>
        <p:nvPr/>
      </p:nvGrpSpPr>
      <p:grpSpPr>
        <a:xfrm>
          <a:off x="0" y="0"/>
          <a:ext cx="0" cy="0"/>
          <a:chOff x="0" y="0"/>
          <a:chExt cx="0" cy="0"/>
        </a:xfrm>
      </p:grpSpPr>
      <p:sp>
        <p:nvSpPr>
          <p:cNvPr id="9" name="Fußzeilenplatzhalter 8">
            <a:extLst>
              <a:ext uri="{FF2B5EF4-FFF2-40B4-BE49-F238E27FC236}">
                <a16:creationId xmlns:a16="http://schemas.microsoft.com/office/drawing/2014/main" id="{2C594D0F-523F-4CAA-986F-4DFE31175AAF}"/>
              </a:ext>
            </a:extLst>
          </p:cNvPr>
          <p:cNvSpPr>
            <a:spLocks noGrp="1"/>
          </p:cNvSpPr>
          <p:nvPr>
            <p:ph type="ftr" sz="quarter" idx="11"/>
          </p:nvPr>
        </p:nvSpPr>
        <p:spPr/>
        <p:txBody>
          <a:bodyPr/>
          <a:lstStyle/>
          <a:p>
            <a:r>
              <a:rPr lang="de-DE"/>
              <a:t>copyright Bundesverband Gewaltprävention</a:t>
            </a:r>
          </a:p>
        </p:txBody>
      </p:sp>
      <p:pic>
        <p:nvPicPr>
          <p:cNvPr id="3" name="Grafik 2">
            <a:extLst>
              <a:ext uri="{FF2B5EF4-FFF2-40B4-BE49-F238E27FC236}">
                <a16:creationId xmlns:a16="http://schemas.microsoft.com/office/drawing/2014/main" id="{D3772B71-1591-47FB-B725-BE1F9CF5DB39}"/>
              </a:ext>
            </a:extLst>
          </p:cNvPr>
          <p:cNvPicPr>
            <a:picLocks noChangeAspect="1"/>
          </p:cNvPicPr>
          <p:nvPr/>
        </p:nvPicPr>
        <p:blipFill>
          <a:blip r:embed="rId2"/>
          <a:stretch>
            <a:fillRect/>
          </a:stretch>
        </p:blipFill>
        <p:spPr>
          <a:xfrm>
            <a:off x="876299" y="44819"/>
            <a:ext cx="4494349" cy="6311531"/>
          </a:xfrm>
          <a:prstGeom prst="rect">
            <a:avLst/>
          </a:prstGeom>
        </p:spPr>
      </p:pic>
      <p:pic>
        <p:nvPicPr>
          <p:cNvPr id="5" name="Grafik 4" descr="Ein Bild, das Text enthält.&#10;&#10;Automatisch generierte Beschreibung">
            <a:extLst>
              <a:ext uri="{FF2B5EF4-FFF2-40B4-BE49-F238E27FC236}">
                <a16:creationId xmlns:a16="http://schemas.microsoft.com/office/drawing/2014/main" id="{28089A83-5A49-4DDC-A81D-98C5A927ADB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74281" y="445379"/>
            <a:ext cx="2681482" cy="2983621"/>
          </a:xfrm>
          <a:prstGeom prst="rect">
            <a:avLst/>
          </a:prstGeom>
        </p:spPr>
      </p:pic>
      <p:pic>
        <p:nvPicPr>
          <p:cNvPr id="1026" name="Picture 2" descr="Prävention von Sexualisierter Gewalt im Sport">
            <a:extLst>
              <a:ext uri="{FF2B5EF4-FFF2-40B4-BE49-F238E27FC236}">
                <a16:creationId xmlns:a16="http://schemas.microsoft.com/office/drawing/2014/main" id="{353DB467-37AE-4263-B3FE-AC0B7FCC7EB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705384" y="3635375"/>
            <a:ext cx="1819275" cy="2514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3875518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gradFill>
          <a:gsLst>
            <a:gs pos="100000">
              <a:schemeClr val="tx1"/>
            </a:gs>
            <a:gs pos="0">
              <a:schemeClr val="accent1">
                <a:alpha val="50000"/>
              </a:schemeClr>
            </a:gs>
            <a:gs pos="99000">
              <a:schemeClr val="accent5"/>
            </a:gs>
          </a:gsLst>
          <a:lin ang="3600000" scaled="0"/>
        </a:gradFill>
        <a:effectLst/>
      </p:bgPr>
    </p:bg>
    <p:spTree>
      <p:nvGrpSpPr>
        <p:cNvPr id="1" name=""/>
        <p:cNvGrpSpPr/>
        <p:nvPr/>
      </p:nvGrpSpPr>
      <p:grpSpPr>
        <a:xfrm>
          <a:off x="0" y="0"/>
          <a:ext cx="0" cy="0"/>
          <a:chOff x="0" y="0"/>
          <a:chExt cx="0" cy="0"/>
        </a:xfrm>
      </p:grpSpPr>
      <p:sp>
        <p:nvSpPr>
          <p:cNvPr id="9" name="Fußzeilenplatzhalter 8">
            <a:extLst>
              <a:ext uri="{FF2B5EF4-FFF2-40B4-BE49-F238E27FC236}">
                <a16:creationId xmlns:a16="http://schemas.microsoft.com/office/drawing/2014/main" id="{2C594D0F-523F-4CAA-986F-4DFE31175AAF}"/>
              </a:ext>
            </a:extLst>
          </p:cNvPr>
          <p:cNvSpPr>
            <a:spLocks noGrp="1"/>
          </p:cNvSpPr>
          <p:nvPr>
            <p:ph type="ftr" sz="quarter" idx="11"/>
          </p:nvPr>
        </p:nvSpPr>
        <p:spPr/>
        <p:txBody>
          <a:bodyPr/>
          <a:lstStyle/>
          <a:p>
            <a:r>
              <a:rPr lang="de-DE"/>
              <a:t>copyright Bundesverband Gewaltprävention</a:t>
            </a:r>
          </a:p>
        </p:txBody>
      </p:sp>
      <p:pic>
        <p:nvPicPr>
          <p:cNvPr id="3" name="Grafik 2" descr="Ein Bild, das Text enthält.&#10;&#10;Automatisch generierte Beschreibung">
            <a:extLst>
              <a:ext uri="{FF2B5EF4-FFF2-40B4-BE49-F238E27FC236}">
                <a16:creationId xmlns:a16="http://schemas.microsoft.com/office/drawing/2014/main" id="{23A708B2-8066-4A61-A9E5-55ACF74E509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4013" y="191353"/>
            <a:ext cx="10523974" cy="6164997"/>
          </a:xfrm>
          <a:prstGeom prst="rect">
            <a:avLst/>
          </a:prstGeom>
        </p:spPr>
      </p:pic>
    </p:spTree>
    <p:extLst>
      <p:ext uri="{BB962C8B-B14F-4D97-AF65-F5344CB8AC3E}">
        <p14:creationId xmlns:p14="http://schemas.microsoft.com/office/powerpoint/2010/main" val="329008462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gradFill>
          <a:gsLst>
            <a:gs pos="100000">
              <a:schemeClr val="tx1"/>
            </a:gs>
            <a:gs pos="0">
              <a:schemeClr val="accent1">
                <a:alpha val="50000"/>
              </a:schemeClr>
            </a:gs>
            <a:gs pos="99000">
              <a:schemeClr val="accent5"/>
            </a:gs>
          </a:gsLst>
          <a:lin ang="3600000" scaled="0"/>
        </a:gradFill>
        <a:effectLst/>
      </p:bgPr>
    </p:bg>
    <p:spTree>
      <p:nvGrpSpPr>
        <p:cNvPr id="1" name=""/>
        <p:cNvGrpSpPr/>
        <p:nvPr/>
      </p:nvGrpSpPr>
      <p:grpSpPr>
        <a:xfrm>
          <a:off x="0" y="0"/>
          <a:ext cx="0" cy="0"/>
          <a:chOff x="0" y="0"/>
          <a:chExt cx="0" cy="0"/>
        </a:xfrm>
      </p:grpSpPr>
      <p:sp>
        <p:nvSpPr>
          <p:cNvPr id="9" name="Fußzeilenplatzhalter 8">
            <a:extLst>
              <a:ext uri="{FF2B5EF4-FFF2-40B4-BE49-F238E27FC236}">
                <a16:creationId xmlns:a16="http://schemas.microsoft.com/office/drawing/2014/main" id="{2C594D0F-523F-4CAA-986F-4DFE31175AAF}"/>
              </a:ext>
            </a:extLst>
          </p:cNvPr>
          <p:cNvSpPr>
            <a:spLocks noGrp="1"/>
          </p:cNvSpPr>
          <p:nvPr>
            <p:ph type="ftr" sz="quarter" idx="11"/>
          </p:nvPr>
        </p:nvSpPr>
        <p:spPr/>
        <p:txBody>
          <a:bodyPr/>
          <a:lstStyle/>
          <a:p>
            <a:r>
              <a:rPr lang="de-DE"/>
              <a:t>copyright Bundesverband Gewaltprävention</a:t>
            </a:r>
          </a:p>
        </p:txBody>
      </p:sp>
      <p:pic>
        <p:nvPicPr>
          <p:cNvPr id="3" name="Grafik 2" descr="Ein Bild, das Text, Zeitung, Screenshot, Dokument enthält.&#10;&#10;Automatisch generierte Beschreibung">
            <a:extLst>
              <a:ext uri="{FF2B5EF4-FFF2-40B4-BE49-F238E27FC236}">
                <a16:creationId xmlns:a16="http://schemas.microsoft.com/office/drawing/2014/main" id="{3AD68ACD-B0F0-4157-AD82-A7110D71158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80008" y="380320"/>
            <a:ext cx="9603340" cy="6097359"/>
          </a:xfrm>
          <a:prstGeom prst="rect">
            <a:avLst/>
          </a:prstGeom>
        </p:spPr>
      </p:pic>
      <p:sp>
        <p:nvSpPr>
          <p:cNvPr id="4" name="Pfeil: nach rechts 3">
            <a:extLst>
              <a:ext uri="{FF2B5EF4-FFF2-40B4-BE49-F238E27FC236}">
                <a16:creationId xmlns:a16="http://schemas.microsoft.com/office/drawing/2014/main" id="{649DB38F-F8C8-4846-9A30-B7E3720FF046}"/>
              </a:ext>
            </a:extLst>
          </p:cNvPr>
          <p:cNvSpPr/>
          <p:nvPr/>
        </p:nvSpPr>
        <p:spPr>
          <a:xfrm>
            <a:off x="279234" y="380320"/>
            <a:ext cx="1222310" cy="26125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88585957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gradFill>
          <a:gsLst>
            <a:gs pos="100000">
              <a:schemeClr val="tx1"/>
            </a:gs>
            <a:gs pos="0">
              <a:schemeClr val="accent1">
                <a:alpha val="50000"/>
              </a:schemeClr>
            </a:gs>
            <a:gs pos="99000">
              <a:schemeClr val="accent5"/>
            </a:gs>
          </a:gsLst>
          <a:lin ang="3600000" scaled="0"/>
        </a:gradFill>
        <a:effectLst/>
      </p:bgPr>
    </p:bg>
    <p:spTree>
      <p:nvGrpSpPr>
        <p:cNvPr id="1" name=""/>
        <p:cNvGrpSpPr/>
        <p:nvPr/>
      </p:nvGrpSpPr>
      <p:grpSpPr>
        <a:xfrm>
          <a:off x="0" y="0"/>
          <a:ext cx="0" cy="0"/>
          <a:chOff x="0" y="0"/>
          <a:chExt cx="0" cy="0"/>
        </a:xfrm>
      </p:grpSpPr>
      <p:sp>
        <p:nvSpPr>
          <p:cNvPr id="9" name="Fußzeilenplatzhalter 8">
            <a:extLst>
              <a:ext uri="{FF2B5EF4-FFF2-40B4-BE49-F238E27FC236}">
                <a16:creationId xmlns:a16="http://schemas.microsoft.com/office/drawing/2014/main" id="{2C594D0F-523F-4CAA-986F-4DFE31175AAF}"/>
              </a:ext>
            </a:extLst>
          </p:cNvPr>
          <p:cNvSpPr>
            <a:spLocks noGrp="1"/>
          </p:cNvSpPr>
          <p:nvPr>
            <p:ph type="ftr" sz="quarter" idx="11"/>
          </p:nvPr>
        </p:nvSpPr>
        <p:spPr/>
        <p:txBody>
          <a:bodyPr/>
          <a:lstStyle/>
          <a:p>
            <a:r>
              <a:rPr lang="de-DE"/>
              <a:t>copyright Bundesverband Gewaltprävention</a:t>
            </a:r>
          </a:p>
        </p:txBody>
      </p:sp>
      <p:pic>
        <p:nvPicPr>
          <p:cNvPr id="3" name="Grafik 2" descr="Ein Bild, das Text enthält.&#10;&#10;Automatisch generierte Beschreibung">
            <a:extLst>
              <a:ext uri="{FF2B5EF4-FFF2-40B4-BE49-F238E27FC236}">
                <a16:creationId xmlns:a16="http://schemas.microsoft.com/office/drawing/2014/main" id="{0CAA8F21-02CF-4E43-8BAA-8BB9C9A9552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4671" y="401217"/>
            <a:ext cx="10322657" cy="3713972"/>
          </a:xfrm>
          <a:prstGeom prst="rect">
            <a:avLst/>
          </a:prstGeom>
        </p:spPr>
      </p:pic>
    </p:spTree>
    <p:extLst>
      <p:ext uri="{BB962C8B-B14F-4D97-AF65-F5344CB8AC3E}">
        <p14:creationId xmlns:p14="http://schemas.microsoft.com/office/powerpoint/2010/main" val="214557554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gradFill>
          <a:gsLst>
            <a:gs pos="100000">
              <a:schemeClr val="tx1"/>
            </a:gs>
            <a:gs pos="0">
              <a:schemeClr val="accent1">
                <a:alpha val="50000"/>
              </a:schemeClr>
            </a:gs>
            <a:gs pos="99000">
              <a:schemeClr val="accent5"/>
            </a:gs>
          </a:gsLst>
          <a:lin ang="3600000" scaled="0"/>
        </a:gradFill>
        <a:effectLst/>
      </p:bgPr>
    </p:bg>
    <p:spTree>
      <p:nvGrpSpPr>
        <p:cNvPr id="1" name=""/>
        <p:cNvGrpSpPr/>
        <p:nvPr/>
      </p:nvGrpSpPr>
      <p:grpSpPr>
        <a:xfrm>
          <a:off x="0" y="0"/>
          <a:ext cx="0" cy="0"/>
          <a:chOff x="0" y="0"/>
          <a:chExt cx="0" cy="0"/>
        </a:xfrm>
      </p:grpSpPr>
      <p:sp>
        <p:nvSpPr>
          <p:cNvPr id="9" name="Fußzeilenplatzhalter 8">
            <a:extLst>
              <a:ext uri="{FF2B5EF4-FFF2-40B4-BE49-F238E27FC236}">
                <a16:creationId xmlns:a16="http://schemas.microsoft.com/office/drawing/2014/main" id="{2C594D0F-523F-4CAA-986F-4DFE31175AAF}"/>
              </a:ext>
            </a:extLst>
          </p:cNvPr>
          <p:cNvSpPr>
            <a:spLocks noGrp="1"/>
          </p:cNvSpPr>
          <p:nvPr>
            <p:ph type="ftr" sz="quarter" idx="11"/>
          </p:nvPr>
        </p:nvSpPr>
        <p:spPr/>
        <p:txBody>
          <a:bodyPr/>
          <a:lstStyle/>
          <a:p>
            <a:r>
              <a:rPr lang="de-DE"/>
              <a:t>copyright Bundesverband Gewaltprävention</a:t>
            </a:r>
          </a:p>
        </p:txBody>
      </p:sp>
      <p:sp>
        <p:nvSpPr>
          <p:cNvPr id="5" name="Textfeld 4">
            <a:extLst>
              <a:ext uri="{FF2B5EF4-FFF2-40B4-BE49-F238E27FC236}">
                <a16:creationId xmlns:a16="http://schemas.microsoft.com/office/drawing/2014/main" id="{E198BC10-C58E-4499-BDCF-44EEED412BCB}"/>
              </a:ext>
            </a:extLst>
          </p:cNvPr>
          <p:cNvSpPr txBox="1"/>
          <p:nvPr/>
        </p:nvSpPr>
        <p:spPr>
          <a:xfrm>
            <a:off x="848686" y="2413337"/>
            <a:ext cx="7304714" cy="3693319"/>
          </a:xfrm>
          <a:prstGeom prst="rect">
            <a:avLst/>
          </a:prstGeom>
          <a:noFill/>
        </p:spPr>
        <p:txBody>
          <a:bodyPr wrap="square">
            <a:spAutoFit/>
          </a:bodyPr>
          <a:lstStyle/>
          <a:p>
            <a:r>
              <a:rPr lang="de-DE" dirty="0">
                <a:effectLst/>
                <a:latin typeface="Arial" panose="020B0604020202020204" pitchFamily="34" charset="0"/>
              </a:rPr>
              <a:t>Da ein Führungszeugnis nur die Vergangenheit dokumentiert, erfolgt durch die Anerkennung eines Ehrenkodexes auch ein Versprechen in die Zukunft. </a:t>
            </a:r>
          </a:p>
          <a:p>
            <a:r>
              <a:rPr lang="de-DE" dirty="0">
                <a:effectLst/>
                <a:latin typeface="Arial" panose="020B0604020202020204" pitchFamily="34" charset="0"/>
              </a:rPr>
              <a:t>Der Ehrenkodex trägt zur Sensibilisierung der Mitarbeitenden bei. </a:t>
            </a:r>
          </a:p>
          <a:p>
            <a:r>
              <a:rPr lang="de-DE" dirty="0">
                <a:effectLst/>
                <a:latin typeface="Arial" panose="020B0604020202020204" pitchFamily="34" charset="0"/>
              </a:rPr>
              <a:t>Er ist eine Verpflichtung zur Achtung der Kinderrechte und verdeutlicht die eigene Verantwortung gegenüber den Kindern und Jugendlichen. Die Trainer/innen verpflichten sich, das „Kindeswohl im Sport“ und die Prävention als oberste Prinzipien in der Kinder- und Jugendarbeit anzuerkennen. Der Ehrenkodex leistet auch einen wichtigen Beitrag zur Entwicklung eines positiven Selbstbildes von Trainerinnen und Trainern. </a:t>
            </a:r>
          </a:p>
          <a:p>
            <a:r>
              <a:rPr lang="de-DE" dirty="0">
                <a:effectLst/>
                <a:latin typeface="Arial" panose="020B0604020202020204" pitchFamily="34" charset="0"/>
              </a:rPr>
              <a:t>Er muss aber nicht nur unterschrieben lassen werden, sondern alle Punkte mit dem Mitarbeiter durchgenommen werden!</a:t>
            </a:r>
            <a:endParaRPr lang="de-DE" dirty="0"/>
          </a:p>
        </p:txBody>
      </p:sp>
      <p:sp>
        <p:nvSpPr>
          <p:cNvPr id="4" name="Rechteck 3">
            <a:extLst>
              <a:ext uri="{FF2B5EF4-FFF2-40B4-BE49-F238E27FC236}">
                <a16:creationId xmlns:a16="http://schemas.microsoft.com/office/drawing/2014/main" id="{5A426D5B-D60E-4C7D-99EF-49C6C258D441}"/>
              </a:ext>
            </a:extLst>
          </p:cNvPr>
          <p:cNvSpPr/>
          <p:nvPr/>
        </p:nvSpPr>
        <p:spPr>
          <a:xfrm>
            <a:off x="1007201" y="249302"/>
            <a:ext cx="6987683" cy="1754326"/>
          </a:xfrm>
          <a:prstGeom prst="rect">
            <a:avLst/>
          </a:prstGeom>
          <a:solidFill>
            <a:srgbClr val="7030A0"/>
          </a:solid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de-DE" sz="3600" b="1" cap="none" spc="0" dirty="0">
                <a:ln/>
                <a:solidFill>
                  <a:schemeClr val="accent4"/>
                </a:solidFill>
                <a:effectLst/>
              </a:rPr>
              <a:t>Zwei wichtige Schutzelemente:</a:t>
            </a:r>
          </a:p>
          <a:p>
            <a:pPr algn="ctr"/>
            <a:r>
              <a:rPr lang="de-DE" sz="3600" b="1" dirty="0">
                <a:ln/>
                <a:solidFill>
                  <a:schemeClr val="accent4"/>
                </a:solidFill>
              </a:rPr>
              <a:t>1. e</a:t>
            </a:r>
            <a:r>
              <a:rPr lang="de-DE" sz="3600" b="1" cap="none" spc="0" dirty="0">
                <a:ln/>
                <a:solidFill>
                  <a:schemeClr val="accent4"/>
                </a:solidFill>
                <a:effectLst/>
              </a:rPr>
              <a:t>rweitertes pol. Führungszeugnis</a:t>
            </a:r>
          </a:p>
          <a:p>
            <a:pPr algn="ctr"/>
            <a:r>
              <a:rPr lang="de-DE" sz="3600" b="1" dirty="0">
                <a:ln/>
                <a:solidFill>
                  <a:schemeClr val="accent4"/>
                </a:solidFill>
              </a:rPr>
              <a:t>2. Ehrenkodex</a:t>
            </a:r>
            <a:endParaRPr lang="de-DE" sz="3600" b="1" cap="none" spc="0" dirty="0">
              <a:ln/>
              <a:solidFill>
                <a:schemeClr val="accent4"/>
              </a:solidFill>
              <a:effectLst/>
            </a:endParaRPr>
          </a:p>
        </p:txBody>
      </p:sp>
      <p:pic>
        <p:nvPicPr>
          <p:cNvPr id="7" name="Grafik 6">
            <a:extLst>
              <a:ext uri="{FF2B5EF4-FFF2-40B4-BE49-F238E27FC236}">
                <a16:creationId xmlns:a16="http://schemas.microsoft.com/office/drawing/2014/main" id="{859CD130-4BBF-4193-B61A-6E8616BC0B1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69836" y="203914"/>
            <a:ext cx="2731324" cy="3862401"/>
          </a:xfrm>
          <a:prstGeom prst="rect">
            <a:avLst/>
          </a:prstGeom>
        </p:spPr>
      </p:pic>
      <p:pic>
        <p:nvPicPr>
          <p:cNvPr id="10" name="Grafik 9">
            <a:extLst>
              <a:ext uri="{FF2B5EF4-FFF2-40B4-BE49-F238E27FC236}">
                <a16:creationId xmlns:a16="http://schemas.microsoft.com/office/drawing/2014/main" id="{946825EF-1613-4E85-A534-35B2A23E15B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60227" y="3903458"/>
            <a:ext cx="2658447" cy="2506347"/>
          </a:xfrm>
          <a:prstGeom prst="rect">
            <a:avLst/>
          </a:prstGeom>
        </p:spPr>
      </p:pic>
    </p:spTree>
    <p:extLst>
      <p:ext uri="{BB962C8B-B14F-4D97-AF65-F5344CB8AC3E}">
        <p14:creationId xmlns:p14="http://schemas.microsoft.com/office/powerpoint/2010/main" val="110825584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gradFill>
          <a:gsLst>
            <a:gs pos="100000">
              <a:schemeClr val="tx1"/>
            </a:gs>
            <a:gs pos="0">
              <a:schemeClr val="accent1">
                <a:alpha val="50000"/>
              </a:schemeClr>
            </a:gs>
            <a:gs pos="99000">
              <a:schemeClr val="accent5"/>
            </a:gs>
          </a:gsLst>
          <a:lin ang="3600000" scaled="0"/>
        </a:gradFill>
        <a:effectLst/>
      </p:bgPr>
    </p:bg>
    <p:spTree>
      <p:nvGrpSpPr>
        <p:cNvPr id="1" name=""/>
        <p:cNvGrpSpPr/>
        <p:nvPr/>
      </p:nvGrpSpPr>
      <p:grpSpPr>
        <a:xfrm>
          <a:off x="0" y="0"/>
          <a:ext cx="0" cy="0"/>
          <a:chOff x="0" y="0"/>
          <a:chExt cx="0" cy="0"/>
        </a:xfrm>
      </p:grpSpPr>
      <p:sp>
        <p:nvSpPr>
          <p:cNvPr id="9" name="Fußzeilenplatzhalter 8">
            <a:extLst>
              <a:ext uri="{FF2B5EF4-FFF2-40B4-BE49-F238E27FC236}">
                <a16:creationId xmlns:a16="http://schemas.microsoft.com/office/drawing/2014/main" id="{2C594D0F-523F-4CAA-986F-4DFE31175AAF}"/>
              </a:ext>
            </a:extLst>
          </p:cNvPr>
          <p:cNvSpPr>
            <a:spLocks noGrp="1"/>
          </p:cNvSpPr>
          <p:nvPr>
            <p:ph type="ftr" sz="quarter" idx="11"/>
          </p:nvPr>
        </p:nvSpPr>
        <p:spPr/>
        <p:txBody>
          <a:bodyPr/>
          <a:lstStyle/>
          <a:p>
            <a:r>
              <a:rPr lang="de-DE"/>
              <a:t>copyright Bundesverband Gewaltprävention</a:t>
            </a:r>
          </a:p>
        </p:txBody>
      </p:sp>
      <p:pic>
        <p:nvPicPr>
          <p:cNvPr id="3" name="Grafik 2" descr="Ein Bild, das Text enthält.&#10;&#10;Automatisch generierte Beschreibung">
            <a:extLst>
              <a:ext uri="{FF2B5EF4-FFF2-40B4-BE49-F238E27FC236}">
                <a16:creationId xmlns:a16="http://schemas.microsoft.com/office/drawing/2014/main" id="{4C1A001C-16C2-45D8-B3EE-C866D502C68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45633" y="23231"/>
            <a:ext cx="4803710" cy="6414892"/>
          </a:xfrm>
          <a:prstGeom prst="rect">
            <a:avLst/>
          </a:prstGeom>
        </p:spPr>
      </p:pic>
    </p:spTree>
    <p:extLst>
      <p:ext uri="{BB962C8B-B14F-4D97-AF65-F5344CB8AC3E}">
        <p14:creationId xmlns:p14="http://schemas.microsoft.com/office/powerpoint/2010/main" val="160323622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gradFill>
          <a:gsLst>
            <a:gs pos="100000">
              <a:schemeClr val="tx1"/>
            </a:gs>
            <a:gs pos="0">
              <a:schemeClr val="accent1">
                <a:alpha val="50000"/>
              </a:schemeClr>
            </a:gs>
            <a:gs pos="99000">
              <a:schemeClr val="accent5"/>
            </a:gs>
          </a:gsLst>
          <a:lin ang="3600000" scaled="0"/>
        </a:gradFill>
        <a:effectLst/>
      </p:bgPr>
    </p:bg>
    <p:spTree>
      <p:nvGrpSpPr>
        <p:cNvPr id="1" name=""/>
        <p:cNvGrpSpPr/>
        <p:nvPr/>
      </p:nvGrpSpPr>
      <p:grpSpPr>
        <a:xfrm>
          <a:off x="0" y="0"/>
          <a:ext cx="0" cy="0"/>
          <a:chOff x="0" y="0"/>
          <a:chExt cx="0" cy="0"/>
        </a:xfrm>
      </p:grpSpPr>
      <p:sp>
        <p:nvSpPr>
          <p:cNvPr id="9" name="Fußzeilenplatzhalter 8">
            <a:extLst>
              <a:ext uri="{FF2B5EF4-FFF2-40B4-BE49-F238E27FC236}">
                <a16:creationId xmlns:a16="http://schemas.microsoft.com/office/drawing/2014/main" id="{2C594D0F-523F-4CAA-986F-4DFE31175AAF}"/>
              </a:ext>
            </a:extLst>
          </p:cNvPr>
          <p:cNvSpPr>
            <a:spLocks noGrp="1"/>
          </p:cNvSpPr>
          <p:nvPr>
            <p:ph type="ftr" sz="quarter" idx="11"/>
          </p:nvPr>
        </p:nvSpPr>
        <p:spPr/>
        <p:txBody>
          <a:bodyPr/>
          <a:lstStyle/>
          <a:p>
            <a:r>
              <a:rPr lang="de-DE"/>
              <a:t>copyright Bundesverband Gewaltprävention</a:t>
            </a:r>
          </a:p>
        </p:txBody>
      </p:sp>
      <p:pic>
        <p:nvPicPr>
          <p:cNvPr id="3" name="Grafik 2" descr="Ein Bild, das Text enthält.&#10;&#10;Automatisch generierte Beschreibung">
            <a:extLst>
              <a:ext uri="{FF2B5EF4-FFF2-40B4-BE49-F238E27FC236}">
                <a16:creationId xmlns:a16="http://schemas.microsoft.com/office/drawing/2014/main" id="{3E1A1098-073F-4AD7-A2F7-FABF6FD5B8B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57600" y="47444"/>
            <a:ext cx="4618653" cy="6405113"/>
          </a:xfrm>
          <a:prstGeom prst="rect">
            <a:avLst/>
          </a:prstGeom>
        </p:spPr>
      </p:pic>
    </p:spTree>
    <p:extLst>
      <p:ext uri="{BB962C8B-B14F-4D97-AF65-F5344CB8AC3E}">
        <p14:creationId xmlns:p14="http://schemas.microsoft.com/office/powerpoint/2010/main" val="368904028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gradFill>
          <a:gsLst>
            <a:gs pos="100000">
              <a:schemeClr val="tx1"/>
            </a:gs>
            <a:gs pos="0">
              <a:schemeClr val="accent1">
                <a:alpha val="50000"/>
              </a:schemeClr>
            </a:gs>
            <a:gs pos="99000">
              <a:schemeClr val="accent5"/>
            </a:gs>
          </a:gsLst>
          <a:lin ang="3600000" scaled="0"/>
        </a:gradFill>
        <a:effectLst/>
      </p:bgPr>
    </p:bg>
    <p:spTree>
      <p:nvGrpSpPr>
        <p:cNvPr id="1" name=""/>
        <p:cNvGrpSpPr/>
        <p:nvPr/>
      </p:nvGrpSpPr>
      <p:grpSpPr>
        <a:xfrm>
          <a:off x="0" y="0"/>
          <a:ext cx="0" cy="0"/>
          <a:chOff x="0" y="0"/>
          <a:chExt cx="0" cy="0"/>
        </a:xfrm>
      </p:grpSpPr>
      <p:sp>
        <p:nvSpPr>
          <p:cNvPr id="9" name="Fußzeilenplatzhalter 8">
            <a:extLst>
              <a:ext uri="{FF2B5EF4-FFF2-40B4-BE49-F238E27FC236}">
                <a16:creationId xmlns:a16="http://schemas.microsoft.com/office/drawing/2014/main" id="{2C594D0F-523F-4CAA-986F-4DFE31175AAF}"/>
              </a:ext>
            </a:extLst>
          </p:cNvPr>
          <p:cNvSpPr>
            <a:spLocks noGrp="1"/>
          </p:cNvSpPr>
          <p:nvPr>
            <p:ph type="ftr" sz="quarter" idx="11"/>
          </p:nvPr>
        </p:nvSpPr>
        <p:spPr/>
        <p:txBody>
          <a:bodyPr/>
          <a:lstStyle/>
          <a:p>
            <a:r>
              <a:rPr lang="de-DE"/>
              <a:t>copyright Bundesverband Gewaltprävention</a:t>
            </a:r>
          </a:p>
        </p:txBody>
      </p:sp>
      <p:pic>
        <p:nvPicPr>
          <p:cNvPr id="4" name="Grafik 3">
            <a:extLst>
              <a:ext uri="{FF2B5EF4-FFF2-40B4-BE49-F238E27FC236}">
                <a16:creationId xmlns:a16="http://schemas.microsoft.com/office/drawing/2014/main" id="{69E3C6C5-B14A-42C5-A065-4F78F37E35C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51307" y="332154"/>
            <a:ext cx="4379912" cy="6193691"/>
          </a:xfrm>
          <a:prstGeom prst="rect">
            <a:avLst/>
          </a:prstGeom>
        </p:spPr>
      </p:pic>
      <p:sp>
        <p:nvSpPr>
          <p:cNvPr id="7" name="Textfeld 6">
            <a:extLst>
              <a:ext uri="{FF2B5EF4-FFF2-40B4-BE49-F238E27FC236}">
                <a16:creationId xmlns:a16="http://schemas.microsoft.com/office/drawing/2014/main" id="{F758D3B2-C69B-4249-AEDB-0CBB44688DE1}"/>
              </a:ext>
            </a:extLst>
          </p:cNvPr>
          <p:cNvSpPr txBox="1"/>
          <p:nvPr/>
        </p:nvSpPr>
        <p:spPr>
          <a:xfrm>
            <a:off x="339134" y="1305340"/>
            <a:ext cx="6097554" cy="4247317"/>
          </a:xfrm>
          <a:prstGeom prst="rect">
            <a:avLst/>
          </a:prstGeom>
          <a:noFill/>
        </p:spPr>
        <p:txBody>
          <a:bodyPr wrap="square">
            <a:spAutoFit/>
          </a:bodyPr>
          <a:lstStyle/>
          <a:p>
            <a:r>
              <a:rPr lang="de-DE" dirty="0"/>
              <a:t>Seit dem 01. Januar 2012 ist das Bundeskinderschutzgesetz in Kraft. Insbesondere die Änderungen von §72a im SGB VIII betreffen die Arbeit des organisierten Kinder- und Jugendsports. Die öffentlichen Träger der Kinder- und Jugendhilfe sollen mit den freien Trägern (ggf. sind das auch Sportvereine) Regelungen für die Vorlage von erweiterten polizeilichen Führungszeugnissen treffen.</a:t>
            </a:r>
            <a:br>
              <a:rPr lang="de-DE" dirty="0"/>
            </a:br>
            <a:br>
              <a:rPr lang="de-DE" dirty="0"/>
            </a:br>
            <a:r>
              <a:rPr lang="de-DE" dirty="0"/>
              <a:t>Die Vorlage eines erweiterten Führungszeugnisses kann ein sinnvoller Teil eines Gesamtkonzeptes zur Prävention von sexualisierter Gewalt im Sportverein sein. Es stellt allein keine Garantie für die Einhaltung des Kinder- und Jugendschutzes dar und sollte daher von weiteren Maßnahmen begleitet werden.</a:t>
            </a:r>
            <a:br>
              <a:rPr lang="de-DE" dirty="0"/>
            </a:br>
            <a:endParaRPr lang="de-DE" dirty="0"/>
          </a:p>
        </p:txBody>
      </p:sp>
    </p:spTree>
    <p:extLst>
      <p:ext uri="{BB962C8B-B14F-4D97-AF65-F5344CB8AC3E}">
        <p14:creationId xmlns:p14="http://schemas.microsoft.com/office/powerpoint/2010/main" val="219100137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gradFill>
          <a:gsLst>
            <a:gs pos="100000">
              <a:schemeClr val="tx1"/>
            </a:gs>
            <a:gs pos="0">
              <a:schemeClr val="accent1">
                <a:alpha val="50000"/>
              </a:schemeClr>
            </a:gs>
            <a:gs pos="99000">
              <a:schemeClr val="accent5"/>
            </a:gs>
          </a:gsLst>
          <a:lin ang="3600000" scaled="0"/>
        </a:gradFill>
        <a:effectLst/>
      </p:bgPr>
    </p:bg>
    <p:spTree>
      <p:nvGrpSpPr>
        <p:cNvPr id="1" name=""/>
        <p:cNvGrpSpPr/>
        <p:nvPr/>
      </p:nvGrpSpPr>
      <p:grpSpPr>
        <a:xfrm>
          <a:off x="0" y="0"/>
          <a:ext cx="0" cy="0"/>
          <a:chOff x="0" y="0"/>
          <a:chExt cx="0" cy="0"/>
        </a:xfrm>
      </p:grpSpPr>
      <p:sp>
        <p:nvSpPr>
          <p:cNvPr id="9" name="Fußzeilenplatzhalter 8">
            <a:extLst>
              <a:ext uri="{FF2B5EF4-FFF2-40B4-BE49-F238E27FC236}">
                <a16:creationId xmlns:a16="http://schemas.microsoft.com/office/drawing/2014/main" id="{2C594D0F-523F-4CAA-986F-4DFE31175AAF}"/>
              </a:ext>
            </a:extLst>
          </p:cNvPr>
          <p:cNvSpPr>
            <a:spLocks noGrp="1"/>
          </p:cNvSpPr>
          <p:nvPr>
            <p:ph type="ftr" sz="quarter" idx="11"/>
          </p:nvPr>
        </p:nvSpPr>
        <p:spPr/>
        <p:txBody>
          <a:bodyPr/>
          <a:lstStyle/>
          <a:p>
            <a:r>
              <a:rPr lang="de-DE"/>
              <a:t>copyright Bundesverband Gewaltprävention</a:t>
            </a:r>
          </a:p>
        </p:txBody>
      </p:sp>
      <p:sp>
        <p:nvSpPr>
          <p:cNvPr id="2" name="Textfeld 1">
            <a:extLst>
              <a:ext uri="{FF2B5EF4-FFF2-40B4-BE49-F238E27FC236}">
                <a16:creationId xmlns:a16="http://schemas.microsoft.com/office/drawing/2014/main" id="{CDA936B9-C50F-437C-8341-1CB9DB2223B7}"/>
              </a:ext>
            </a:extLst>
          </p:cNvPr>
          <p:cNvSpPr txBox="1"/>
          <p:nvPr/>
        </p:nvSpPr>
        <p:spPr>
          <a:xfrm>
            <a:off x="637306" y="629431"/>
            <a:ext cx="2472613" cy="2031325"/>
          </a:xfrm>
          <a:prstGeom prst="rect">
            <a:avLst/>
          </a:prstGeom>
          <a:noFill/>
        </p:spPr>
        <p:txBody>
          <a:bodyPr wrap="square" rtlCol="0">
            <a:spAutoFit/>
          </a:bodyPr>
          <a:lstStyle/>
          <a:p>
            <a:r>
              <a:rPr lang="de-DE" dirty="0"/>
              <a:t>Prüfschema</a:t>
            </a:r>
          </a:p>
          <a:p>
            <a:r>
              <a:rPr lang="de-DE" dirty="0"/>
              <a:t>Erweitertes Führungszeugnis</a:t>
            </a:r>
          </a:p>
          <a:p>
            <a:endParaRPr lang="de-DE" dirty="0"/>
          </a:p>
          <a:p>
            <a:endParaRPr lang="de-DE" dirty="0"/>
          </a:p>
          <a:p>
            <a:r>
              <a:rPr lang="de-DE" dirty="0"/>
              <a:t>Wer benötigt ein</a:t>
            </a:r>
          </a:p>
          <a:p>
            <a:r>
              <a:rPr lang="de-DE" dirty="0"/>
              <a:t>Führungszeugnis?</a:t>
            </a:r>
          </a:p>
        </p:txBody>
      </p:sp>
      <p:pic>
        <p:nvPicPr>
          <p:cNvPr id="4" name="Grafik 3" descr="Ein Bild, das Tisch enthält.&#10;&#10;Automatisch generierte Beschreibung">
            <a:extLst>
              <a:ext uri="{FF2B5EF4-FFF2-40B4-BE49-F238E27FC236}">
                <a16:creationId xmlns:a16="http://schemas.microsoft.com/office/drawing/2014/main" id="{FEB3E87A-F68C-41C3-9579-15DF67AA2B2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26971" y="131028"/>
            <a:ext cx="4949395" cy="6353747"/>
          </a:xfrm>
          <a:prstGeom prst="rect">
            <a:avLst/>
          </a:prstGeom>
        </p:spPr>
      </p:pic>
    </p:spTree>
    <p:extLst>
      <p:ext uri="{BB962C8B-B14F-4D97-AF65-F5344CB8AC3E}">
        <p14:creationId xmlns:p14="http://schemas.microsoft.com/office/powerpoint/2010/main" val="310586436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gradFill>
          <a:gsLst>
            <a:gs pos="100000">
              <a:schemeClr val="tx1"/>
            </a:gs>
            <a:gs pos="0">
              <a:schemeClr val="accent1">
                <a:alpha val="50000"/>
              </a:schemeClr>
            </a:gs>
            <a:gs pos="99000">
              <a:schemeClr val="accent5"/>
            </a:gs>
          </a:gsLst>
          <a:lin ang="3600000" scaled="0"/>
        </a:gradFill>
        <a:effectLst/>
      </p:bgPr>
    </p:bg>
    <p:spTree>
      <p:nvGrpSpPr>
        <p:cNvPr id="1" name=""/>
        <p:cNvGrpSpPr/>
        <p:nvPr/>
      </p:nvGrpSpPr>
      <p:grpSpPr>
        <a:xfrm>
          <a:off x="0" y="0"/>
          <a:ext cx="0" cy="0"/>
          <a:chOff x="0" y="0"/>
          <a:chExt cx="0" cy="0"/>
        </a:xfrm>
      </p:grpSpPr>
      <p:sp>
        <p:nvSpPr>
          <p:cNvPr id="9" name="Fußzeilenplatzhalter 8">
            <a:extLst>
              <a:ext uri="{FF2B5EF4-FFF2-40B4-BE49-F238E27FC236}">
                <a16:creationId xmlns:a16="http://schemas.microsoft.com/office/drawing/2014/main" id="{2C594D0F-523F-4CAA-986F-4DFE31175AAF}"/>
              </a:ext>
            </a:extLst>
          </p:cNvPr>
          <p:cNvSpPr>
            <a:spLocks noGrp="1"/>
          </p:cNvSpPr>
          <p:nvPr>
            <p:ph type="ftr" sz="quarter" idx="11"/>
          </p:nvPr>
        </p:nvSpPr>
        <p:spPr/>
        <p:txBody>
          <a:bodyPr/>
          <a:lstStyle/>
          <a:p>
            <a:r>
              <a:rPr lang="de-DE"/>
              <a:t>copyright Bundesverband Gewaltprävention</a:t>
            </a:r>
          </a:p>
        </p:txBody>
      </p:sp>
      <p:sp>
        <p:nvSpPr>
          <p:cNvPr id="2" name="Textfeld 1">
            <a:extLst>
              <a:ext uri="{FF2B5EF4-FFF2-40B4-BE49-F238E27FC236}">
                <a16:creationId xmlns:a16="http://schemas.microsoft.com/office/drawing/2014/main" id="{53ECA1A6-FA9A-4349-9033-F6F6520ECA78}"/>
              </a:ext>
            </a:extLst>
          </p:cNvPr>
          <p:cNvSpPr txBox="1"/>
          <p:nvPr/>
        </p:nvSpPr>
        <p:spPr>
          <a:xfrm>
            <a:off x="354563" y="615820"/>
            <a:ext cx="2258008" cy="1200329"/>
          </a:xfrm>
          <a:prstGeom prst="rect">
            <a:avLst/>
          </a:prstGeom>
          <a:noFill/>
        </p:spPr>
        <p:txBody>
          <a:bodyPr wrap="square" rtlCol="0">
            <a:spAutoFit/>
          </a:bodyPr>
          <a:lstStyle/>
          <a:p>
            <a:r>
              <a:rPr lang="de-DE" dirty="0"/>
              <a:t>Selbstcheck</a:t>
            </a:r>
          </a:p>
          <a:p>
            <a:r>
              <a:rPr lang="de-DE" dirty="0"/>
              <a:t>für Vereine</a:t>
            </a:r>
          </a:p>
          <a:p>
            <a:r>
              <a:rPr lang="de-DE" dirty="0"/>
              <a:t>zum Thema</a:t>
            </a:r>
          </a:p>
          <a:p>
            <a:r>
              <a:rPr lang="de-DE" dirty="0"/>
              <a:t>sexualisierte Gewalt</a:t>
            </a:r>
          </a:p>
        </p:txBody>
      </p:sp>
      <p:pic>
        <p:nvPicPr>
          <p:cNvPr id="4" name="Grafik 3" descr="Ein Bild, das Tisch enthält.&#10;&#10;Automatisch generierte Beschreibung">
            <a:extLst>
              <a:ext uri="{FF2B5EF4-FFF2-40B4-BE49-F238E27FC236}">
                <a16:creationId xmlns:a16="http://schemas.microsoft.com/office/drawing/2014/main" id="{4D08FC7E-EB2A-453B-ABFC-A9CA19CB0D5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02232" y="233265"/>
            <a:ext cx="4969706" cy="6123086"/>
          </a:xfrm>
          <a:prstGeom prst="rect">
            <a:avLst/>
          </a:prstGeom>
        </p:spPr>
      </p:pic>
    </p:spTree>
    <p:extLst>
      <p:ext uri="{BB962C8B-B14F-4D97-AF65-F5344CB8AC3E}">
        <p14:creationId xmlns:p14="http://schemas.microsoft.com/office/powerpoint/2010/main" val="382470123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gradFill>
          <a:gsLst>
            <a:gs pos="100000">
              <a:schemeClr val="tx1"/>
            </a:gs>
            <a:gs pos="0">
              <a:schemeClr val="accent1">
                <a:alpha val="50000"/>
              </a:schemeClr>
            </a:gs>
            <a:gs pos="99000">
              <a:schemeClr val="accent5"/>
            </a:gs>
          </a:gsLst>
          <a:lin ang="3600000" scaled="0"/>
        </a:gradFill>
        <a:effectLst/>
      </p:bgPr>
    </p:bg>
    <p:spTree>
      <p:nvGrpSpPr>
        <p:cNvPr id="1" name=""/>
        <p:cNvGrpSpPr/>
        <p:nvPr/>
      </p:nvGrpSpPr>
      <p:grpSpPr>
        <a:xfrm>
          <a:off x="0" y="0"/>
          <a:ext cx="0" cy="0"/>
          <a:chOff x="0" y="0"/>
          <a:chExt cx="0" cy="0"/>
        </a:xfrm>
      </p:grpSpPr>
      <p:sp>
        <p:nvSpPr>
          <p:cNvPr id="9" name="Fußzeilenplatzhalter 8">
            <a:extLst>
              <a:ext uri="{FF2B5EF4-FFF2-40B4-BE49-F238E27FC236}">
                <a16:creationId xmlns:a16="http://schemas.microsoft.com/office/drawing/2014/main" id="{2C594D0F-523F-4CAA-986F-4DFE31175AAF}"/>
              </a:ext>
            </a:extLst>
          </p:cNvPr>
          <p:cNvSpPr>
            <a:spLocks noGrp="1"/>
          </p:cNvSpPr>
          <p:nvPr>
            <p:ph type="ftr" sz="quarter" idx="11"/>
          </p:nvPr>
        </p:nvSpPr>
        <p:spPr/>
        <p:txBody>
          <a:bodyPr/>
          <a:lstStyle/>
          <a:p>
            <a:r>
              <a:rPr lang="de-DE"/>
              <a:t>copyright Bundesverband Gewaltprävention</a:t>
            </a:r>
          </a:p>
        </p:txBody>
      </p:sp>
      <p:pic>
        <p:nvPicPr>
          <p:cNvPr id="3" name="Grafik 2">
            <a:extLst>
              <a:ext uri="{FF2B5EF4-FFF2-40B4-BE49-F238E27FC236}">
                <a16:creationId xmlns:a16="http://schemas.microsoft.com/office/drawing/2014/main" id="{0A65D4E2-3491-47EA-AC59-AED0D5CC57DE}"/>
              </a:ext>
            </a:extLst>
          </p:cNvPr>
          <p:cNvPicPr>
            <a:picLocks noChangeAspect="1"/>
          </p:cNvPicPr>
          <p:nvPr/>
        </p:nvPicPr>
        <p:blipFill>
          <a:blip r:embed="rId2"/>
          <a:stretch>
            <a:fillRect/>
          </a:stretch>
        </p:blipFill>
        <p:spPr>
          <a:xfrm>
            <a:off x="3243262" y="1071562"/>
            <a:ext cx="5705475" cy="4714875"/>
          </a:xfrm>
          <a:prstGeom prst="rect">
            <a:avLst/>
          </a:prstGeom>
        </p:spPr>
      </p:pic>
    </p:spTree>
    <p:extLst>
      <p:ext uri="{BB962C8B-B14F-4D97-AF65-F5344CB8AC3E}">
        <p14:creationId xmlns:p14="http://schemas.microsoft.com/office/powerpoint/2010/main" val="39869554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gradFill>
          <a:gsLst>
            <a:gs pos="100000">
              <a:schemeClr val="tx1"/>
            </a:gs>
            <a:gs pos="0">
              <a:schemeClr val="accent1">
                <a:alpha val="50000"/>
              </a:schemeClr>
            </a:gs>
            <a:gs pos="99000">
              <a:schemeClr val="accent5"/>
            </a:gs>
          </a:gsLst>
          <a:lin ang="3600000" scaled="0"/>
        </a:gradFill>
        <a:effectLst/>
      </p:bgPr>
    </p:bg>
    <p:spTree>
      <p:nvGrpSpPr>
        <p:cNvPr id="1" name=""/>
        <p:cNvGrpSpPr/>
        <p:nvPr/>
      </p:nvGrpSpPr>
      <p:grpSpPr>
        <a:xfrm>
          <a:off x="0" y="0"/>
          <a:ext cx="0" cy="0"/>
          <a:chOff x="0" y="0"/>
          <a:chExt cx="0" cy="0"/>
        </a:xfrm>
      </p:grpSpPr>
      <p:sp>
        <p:nvSpPr>
          <p:cNvPr id="9" name="Fußzeilenplatzhalter 8">
            <a:extLst>
              <a:ext uri="{FF2B5EF4-FFF2-40B4-BE49-F238E27FC236}">
                <a16:creationId xmlns:a16="http://schemas.microsoft.com/office/drawing/2014/main" id="{2C594D0F-523F-4CAA-986F-4DFE31175AAF}"/>
              </a:ext>
            </a:extLst>
          </p:cNvPr>
          <p:cNvSpPr>
            <a:spLocks noGrp="1"/>
          </p:cNvSpPr>
          <p:nvPr>
            <p:ph type="ftr" sz="quarter" idx="11"/>
          </p:nvPr>
        </p:nvSpPr>
        <p:spPr/>
        <p:txBody>
          <a:bodyPr/>
          <a:lstStyle/>
          <a:p>
            <a:r>
              <a:rPr lang="de-DE"/>
              <a:t>copyright Bundesverband Gewaltprävention</a:t>
            </a:r>
          </a:p>
        </p:txBody>
      </p:sp>
      <p:sp>
        <p:nvSpPr>
          <p:cNvPr id="2" name="Rechteck 1">
            <a:extLst>
              <a:ext uri="{FF2B5EF4-FFF2-40B4-BE49-F238E27FC236}">
                <a16:creationId xmlns:a16="http://schemas.microsoft.com/office/drawing/2014/main" id="{F61E74E3-AABF-4E2C-AB45-C4B63CCB5B2D}"/>
              </a:ext>
            </a:extLst>
          </p:cNvPr>
          <p:cNvSpPr/>
          <p:nvPr/>
        </p:nvSpPr>
        <p:spPr>
          <a:xfrm>
            <a:off x="2117521" y="136525"/>
            <a:ext cx="6933373" cy="800219"/>
          </a:xfrm>
          <a:prstGeom prst="rect">
            <a:avLst/>
          </a:prstGeom>
          <a:noFill/>
        </p:spPr>
        <p:txBody>
          <a:bodyPr wrap="none" lIns="91440" tIns="45720" rIns="91440" bIns="45720">
            <a:spAutoFit/>
          </a:bodyPr>
          <a:lstStyle/>
          <a:p>
            <a:pPr algn="l"/>
            <a:endParaRPr lang="de-DE" sz="1800" b="0" i="0" u="none" strike="noStrike" baseline="0" dirty="0">
              <a:solidFill>
                <a:srgbClr val="000000"/>
              </a:solidFill>
              <a:latin typeface="Calibri" panose="020F0502020204030204" pitchFamily="34" charset="0"/>
            </a:endParaRPr>
          </a:p>
          <a:p>
            <a:r>
              <a:rPr lang="de-DE" sz="2800" b="1" i="0" u="none" strike="noStrike" baseline="0" dirty="0">
                <a:latin typeface="Calibri" panose="020F0502020204030204" pitchFamily="34" charset="0"/>
              </a:rPr>
              <a:t>INTERVENTIONSLEITFADEN </a:t>
            </a:r>
            <a:r>
              <a:rPr lang="de-DE" sz="2800" i="0" u="none" strike="noStrike" baseline="0" dirty="0">
                <a:ln w="0"/>
                <a:solidFill>
                  <a:schemeClr val="accent1"/>
                </a:solidFill>
                <a:effectLst>
                  <a:outerShdw blurRad="38100" dist="25400" dir="5400000" algn="ctr" rotWithShape="0">
                    <a:srgbClr val="6E747A">
                      <a:alpha val="43000"/>
                    </a:srgbClr>
                  </a:outerShdw>
                </a:effectLst>
                <a:latin typeface="Calibri" panose="020F0502020204030204" pitchFamily="34" charset="0"/>
              </a:rPr>
              <a:t>n</a:t>
            </a:r>
            <a:r>
              <a:rPr lang="de-DE" sz="2800" b="0" cap="none" spc="0" dirty="0">
                <a:ln w="0"/>
                <a:solidFill>
                  <a:schemeClr val="accent1"/>
                </a:solidFill>
                <a:effectLst>
                  <a:outerShdw blurRad="38100" dist="25400" dir="5400000" algn="ctr" rotWithShape="0">
                    <a:srgbClr val="6E747A">
                      <a:alpha val="43000"/>
                    </a:srgbClr>
                  </a:outerShdw>
                </a:effectLst>
              </a:rPr>
              <a:t>ochmal in Kürze.</a:t>
            </a:r>
          </a:p>
        </p:txBody>
      </p:sp>
      <p:pic>
        <p:nvPicPr>
          <p:cNvPr id="4" name="Grafik 3">
            <a:extLst>
              <a:ext uri="{FF2B5EF4-FFF2-40B4-BE49-F238E27FC236}">
                <a16:creationId xmlns:a16="http://schemas.microsoft.com/office/drawing/2014/main" id="{5C01267B-C467-4523-96ED-988A098EE9B7}"/>
              </a:ext>
            </a:extLst>
          </p:cNvPr>
          <p:cNvPicPr>
            <a:picLocks noChangeAspect="1"/>
          </p:cNvPicPr>
          <p:nvPr/>
        </p:nvPicPr>
        <p:blipFill>
          <a:blip r:embed="rId2"/>
          <a:stretch>
            <a:fillRect/>
          </a:stretch>
        </p:blipFill>
        <p:spPr>
          <a:xfrm>
            <a:off x="354870" y="1390943"/>
            <a:ext cx="1762651" cy="1425409"/>
          </a:xfrm>
          <a:prstGeom prst="rect">
            <a:avLst/>
          </a:prstGeom>
        </p:spPr>
      </p:pic>
      <p:sp>
        <p:nvSpPr>
          <p:cNvPr id="7" name="Textfeld 6">
            <a:extLst>
              <a:ext uri="{FF2B5EF4-FFF2-40B4-BE49-F238E27FC236}">
                <a16:creationId xmlns:a16="http://schemas.microsoft.com/office/drawing/2014/main" id="{2CF99C93-D6B7-4A2D-8715-A54B30586E3F}"/>
              </a:ext>
            </a:extLst>
          </p:cNvPr>
          <p:cNvSpPr txBox="1"/>
          <p:nvPr/>
        </p:nvSpPr>
        <p:spPr>
          <a:xfrm>
            <a:off x="2402826" y="1338260"/>
            <a:ext cx="6097554" cy="1015663"/>
          </a:xfrm>
          <a:prstGeom prst="rect">
            <a:avLst/>
          </a:prstGeom>
          <a:noFill/>
        </p:spPr>
        <p:txBody>
          <a:bodyPr wrap="square">
            <a:spAutoFit/>
          </a:bodyPr>
          <a:lstStyle/>
          <a:p>
            <a:pPr algn="l"/>
            <a:endParaRPr lang="de-DE" sz="1100" b="0" i="0" u="none" strike="noStrike" baseline="0" dirty="0">
              <a:solidFill>
                <a:srgbClr val="000000"/>
              </a:solidFill>
              <a:latin typeface="Calibri" panose="020F0502020204030204" pitchFamily="34" charset="0"/>
            </a:endParaRPr>
          </a:p>
          <a:p>
            <a:endParaRPr lang="de-DE" sz="1100" b="0" i="0" u="none" strike="noStrike" baseline="0" dirty="0">
              <a:latin typeface="Calibri" panose="020F0502020204030204" pitchFamily="34" charset="0"/>
            </a:endParaRPr>
          </a:p>
          <a:p>
            <a:r>
              <a:rPr lang="de-DE" sz="2000" b="1" i="0" u="none" strike="noStrike" baseline="0" dirty="0">
                <a:latin typeface="Calibri" panose="020F0502020204030204" pitchFamily="34" charset="0"/>
              </a:rPr>
              <a:t>1.Ruhe bewahren! </a:t>
            </a:r>
            <a:r>
              <a:rPr lang="de-DE" sz="1800" b="0" i="0" u="none" strike="noStrike" baseline="0" dirty="0">
                <a:latin typeface="Calibri" panose="020F0502020204030204" pitchFamily="34" charset="0"/>
              </a:rPr>
              <a:t>Unnötige Fehlentscheidungen können so vermieden werden. </a:t>
            </a:r>
          </a:p>
        </p:txBody>
      </p:sp>
      <p:pic>
        <p:nvPicPr>
          <p:cNvPr id="8" name="Grafik 7">
            <a:extLst>
              <a:ext uri="{FF2B5EF4-FFF2-40B4-BE49-F238E27FC236}">
                <a16:creationId xmlns:a16="http://schemas.microsoft.com/office/drawing/2014/main" id="{B31A0AC8-596A-4AF3-96CD-3D417108CE1D}"/>
              </a:ext>
            </a:extLst>
          </p:cNvPr>
          <p:cNvPicPr>
            <a:picLocks noChangeAspect="1"/>
          </p:cNvPicPr>
          <p:nvPr/>
        </p:nvPicPr>
        <p:blipFill>
          <a:blip r:embed="rId3"/>
          <a:stretch>
            <a:fillRect/>
          </a:stretch>
        </p:blipFill>
        <p:spPr>
          <a:xfrm>
            <a:off x="354870" y="3263467"/>
            <a:ext cx="1762651" cy="1357961"/>
          </a:xfrm>
          <a:prstGeom prst="rect">
            <a:avLst/>
          </a:prstGeom>
        </p:spPr>
      </p:pic>
      <p:sp>
        <p:nvSpPr>
          <p:cNvPr id="11" name="Textfeld 10">
            <a:extLst>
              <a:ext uri="{FF2B5EF4-FFF2-40B4-BE49-F238E27FC236}">
                <a16:creationId xmlns:a16="http://schemas.microsoft.com/office/drawing/2014/main" id="{B035857D-FD78-49DE-916E-10DC71BE2E89}"/>
              </a:ext>
            </a:extLst>
          </p:cNvPr>
          <p:cNvSpPr txBox="1"/>
          <p:nvPr/>
        </p:nvSpPr>
        <p:spPr>
          <a:xfrm>
            <a:off x="2402826" y="3263467"/>
            <a:ext cx="6097554" cy="1015663"/>
          </a:xfrm>
          <a:prstGeom prst="rect">
            <a:avLst/>
          </a:prstGeom>
          <a:noFill/>
        </p:spPr>
        <p:txBody>
          <a:bodyPr wrap="square">
            <a:spAutoFit/>
          </a:bodyPr>
          <a:lstStyle/>
          <a:p>
            <a:pPr algn="l"/>
            <a:endParaRPr lang="de-DE" sz="1100" b="0" i="0" u="none" strike="noStrike" baseline="0" dirty="0">
              <a:solidFill>
                <a:srgbClr val="000000"/>
              </a:solidFill>
              <a:latin typeface="Calibri" panose="020F0502020204030204" pitchFamily="34" charset="0"/>
            </a:endParaRPr>
          </a:p>
          <a:p>
            <a:endParaRPr lang="de-DE" sz="1100" b="0" i="0" u="none" strike="noStrike" baseline="0" dirty="0">
              <a:latin typeface="Calibri" panose="020F0502020204030204" pitchFamily="34" charset="0"/>
            </a:endParaRPr>
          </a:p>
          <a:p>
            <a:r>
              <a:rPr lang="de-DE" sz="2000" b="1" i="0" u="none" strike="noStrike" baseline="0" dirty="0">
                <a:latin typeface="Calibri" panose="020F0502020204030204" pitchFamily="34" charset="0"/>
              </a:rPr>
              <a:t>2.Bleibt damit nicht alleine! </a:t>
            </a:r>
            <a:r>
              <a:rPr lang="de-DE" sz="1800" b="0" i="0" u="none" strike="noStrike" baseline="0" dirty="0">
                <a:latin typeface="Calibri" panose="020F0502020204030204" pitchFamily="34" charset="0"/>
              </a:rPr>
              <a:t>Such dir eine Person, der du dich anvertrauen kannst. </a:t>
            </a:r>
          </a:p>
        </p:txBody>
      </p:sp>
      <p:pic>
        <p:nvPicPr>
          <p:cNvPr id="13" name="Grafik 12">
            <a:extLst>
              <a:ext uri="{FF2B5EF4-FFF2-40B4-BE49-F238E27FC236}">
                <a16:creationId xmlns:a16="http://schemas.microsoft.com/office/drawing/2014/main" id="{C31A30B9-67E1-43CC-8B2A-6219FD64F62A}"/>
              </a:ext>
            </a:extLst>
          </p:cNvPr>
          <p:cNvPicPr>
            <a:picLocks noChangeAspect="1"/>
          </p:cNvPicPr>
          <p:nvPr/>
        </p:nvPicPr>
        <p:blipFill>
          <a:blip r:embed="rId4"/>
          <a:stretch>
            <a:fillRect/>
          </a:stretch>
        </p:blipFill>
        <p:spPr>
          <a:xfrm>
            <a:off x="354870" y="4949504"/>
            <a:ext cx="1762651" cy="1304002"/>
          </a:xfrm>
          <a:prstGeom prst="rect">
            <a:avLst/>
          </a:prstGeom>
        </p:spPr>
      </p:pic>
      <p:sp>
        <p:nvSpPr>
          <p:cNvPr id="15" name="Textfeld 14">
            <a:extLst>
              <a:ext uri="{FF2B5EF4-FFF2-40B4-BE49-F238E27FC236}">
                <a16:creationId xmlns:a16="http://schemas.microsoft.com/office/drawing/2014/main" id="{D2EB494D-E649-4840-98BC-0749C62180D6}"/>
              </a:ext>
            </a:extLst>
          </p:cNvPr>
          <p:cNvSpPr txBox="1"/>
          <p:nvPr/>
        </p:nvSpPr>
        <p:spPr>
          <a:xfrm>
            <a:off x="2402826" y="4949504"/>
            <a:ext cx="6094602" cy="1015663"/>
          </a:xfrm>
          <a:prstGeom prst="rect">
            <a:avLst/>
          </a:prstGeom>
          <a:noFill/>
        </p:spPr>
        <p:txBody>
          <a:bodyPr wrap="square">
            <a:spAutoFit/>
          </a:bodyPr>
          <a:lstStyle/>
          <a:p>
            <a:pPr algn="l"/>
            <a:endParaRPr lang="de-DE" sz="1100" b="0" i="0" u="none" strike="noStrike" baseline="0" dirty="0">
              <a:solidFill>
                <a:srgbClr val="000000"/>
              </a:solidFill>
              <a:latin typeface="Calibri" panose="020F0502020204030204" pitchFamily="34" charset="0"/>
            </a:endParaRPr>
          </a:p>
          <a:p>
            <a:endParaRPr lang="de-DE" sz="1100" b="0" i="0" u="none" strike="noStrike" baseline="0" dirty="0">
              <a:latin typeface="Calibri" panose="020F0502020204030204" pitchFamily="34" charset="0"/>
            </a:endParaRPr>
          </a:p>
          <a:p>
            <a:r>
              <a:rPr lang="de-DE" sz="2000" b="1" i="0" u="none" strike="noStrike" baseline="0" dirty="0">
                <a:latin typeface="Calibri" panose="020F0502020204030204" pitchFamily="34" charset="0"/>
              </a:rPr>
              <a:t>3.Prüfe, ob es einen sofortigen Handlungsbedarf gibt! </a:t>
            </a:r>
            <a:r>
              <a:rPr lang="de-DE" sz="1800" b="0" i="0" u="none" strike="noStrike" baseline="0" dirty="0">
                <a:latin typeface="Calibri" panose="020F0502020204030204" pitchFamily="34" charset="0"/>
              </a:rPr>
              <a:t>„Gefährliche“ Situationen müssen ab sofort vermieden werden. </a:t>
            </a:r>
          </a:p>
        </p:txBody>
      </p:sp>
    </p:spTree>
    <p:extLst>
      <p:ext uri="{BB962C8B-B14F-4D97-AF65-F5344CB8AC3E}">
        <p14:creationId xmlns:p14="http://schemas.microsoft.com/office/powerpoint/2010/main" val="3067300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gradFill>
          <a:gsLst>
            <a:gs pos="100000">
              <a:schemeClr val="tx1"/>
            </a:gs>
            <a:gs pos="0">
              <a:schemeClr val="accent1">
                <a:alpha val="50000"/>
              </a:schemeClr>
            </a:gs>
            <a:gs pos="99000">
              <a:schemeClr val="accent5"/>
            </a:gs>
          </a:gsLst>
          <a:lin ang="3600000" scaled="0"/>
        </a:gradFill>
        <a:effectLst/>
      </p:bgPr>
    </p:bg>
    <p:spTree>
      <p:nvGrpSpPr>
        <p:cNvPr id="1" name=""/>
        <p:cNvGrpSpPr/>
        <p:nvPr/>
      </p:nvGrpSpPr>
      <p:grpSpPr>
        <a:xfrm>
          <a:off x="0" y="0"/>
          <a:ext cx="0" cy="0"/>
          <a:chOff x="0" y="0"/>
          <a:chExt cx="0" cy="0"/>
        </a:xfrm>
      </p:grpSpPr>
      <p:sp>
        <p:nvSpPr>
          <p:cNvPr id="9" name="Fußzeilenplatzhalter 8">
            <a:extLst>
              <a:ext uri="{FF2B5EF4-FFF2-40B4-BE49-F238E27FC236}">
                <a16:creationId xmlns:a16="http://schemas.microsoft.com/office/drawing/2014/main" id="{2C594D0F-523F-4CAA-986F-4DFE31175AAF}"/>
              </a:ext>
            </a:extLst>
          </p:cNvPr>
          <p:cNvSpPr>
            <a:spLocks noGrp="1"/>
          </p:cNvSpPr>
          <p:nvPr>
            <p:ph type="ftr" sz="quarter" idx="11"/>
          </p:nvPr>
        </p:nvSpPr>
        <p:spPr/>
        <p:txBody>
          <a:bodyPr/>
          <a:lstStyle/>
          <a:p>
            <a:r>
              <a:rPr lang="de-DE"/>
              <a:t>copyright Bundesverband Gewaltprävention</a:t>
            </a:r>
          </a:p>
        </p:txBody>
      </p:sp>
      <p:pic>
        <p:nvPicPr>
          <p:cNvPr id="10" name="Grafik 9">
            <a:extLst>
              <a:ext uri="{FF2B5EF4-FFF2-40B4-BE49-F238E27FC236}">
                <a16:creationId xmlns:a16="http://schemas.microsoft.com/office/drawing/2014/main" id="{58842030-B6DA-4D93-847F-22A663016131}"/>
              </a:ext>
            </a:extLst>
          </p:cNvPr>
          <p:cNvPicPr>
            <a:picLocks noChangeAspect="1"/>
          </p:cNvPicPr>
          <p:nvPr/>
        </p:nvPicPr>
        <p:blipFill>
          <a:blip r:embed="rId2"/>
          <a:stretch>
            <a:fillRect/>
          </a:stretch>
        </p:blipFill>
        <p:spPr>
          <a:xfrm>
            <a:off x="462132" y="511477"/>
            <a:ext cx="2299730" cy="1657158"/>
          </a:xfrm>
          <a:prstGeom prst="rect">
            <a:avLst/>
          </a:prstGeom>
        </p:spPr>
      </p:pic>
      <p:sp>
        <p:nvSpPr>
          <p:cNvPr id="12" name="Textfeld 11">
            <a:extLst>
              <a:ext uri="{FF2B5EF4-FFF2-40B4-BE49-F238E27FC236}">
                <a16:creationId xmlns:a16="http://schemas.microsoft.com/office/drawing/2014/main" id="{B9375193-7179-4DEE-BD20-EF0F484C278A}"/>
              </a:ext>
            </a:extLst>
          </p:cNvPr>
          <p:cNvSpPr txBox="1"/>
          <p:nvPr/>
        </p:nvSpPr>
        <p:spPr>
          <a:xfrm>
            <a:off x="3047223" y="681308"/>
            <a:ext cx="6097554" cy="1015663"/>
          </a:xfrm>
          <a:prstGeom prst="rect">
            <a:avLst/>
          </a:prstGeom>
          <a:noFill/>
        </p:spPr>
        <p:txBody>
          <a:bodyPr wrap="square">
            <a:spAutoFit/>
          </a:bodyPr>
          <a:lstStyle/>
          <a:p>
            <a:pPr algn="l"/>
            <a:endParaRPr lang="de-DE" sz="1100" b="0" i="0" u="none" strike="noStrike" baseline="0" dirty="0">
              <a:solidFill>
                <a:srgbClr val="000000"/>
              </a:solidFill>
              <a:latin typeface="Calibri" panose="020F0502020204030204" pitchFamily="34" charset="0"/>
            </a:endParaRPr>
          </a:p>
          <a:p>
            <a:endParaRPr lang="de-DE" sz="1100" b="0" i="0" u="none" strike="noStrike" baseline="0" dirty="0">
              <a:latin typeface="Calibri" panose="020F0502020204030204" pitchFamily="34" charset="0"/>
            </a:endParaRPr>
          </a:p>
          <a:p>
            <a:r>
              <a:rPr lang="de-DE" sz="2000" b="1" i="0" u="none" strike="noStrike" baseline="0" dirty="0">
                <a:latin typeface="Calibri" panose="020F0502020204030204" pitchFamily="34" charset="0"/>
              </a:rPr>
              <a:t>4.Hilfe bei Fachberatungsstelle holen! </a:t>
            </a:r>
            <a:r>
              <a:rPr lang="de-DE" sz="1800" b="0" i="0" u="none" strike="noStrike" baseline="0" dirty="0">
                <a:latin typeface="Calibri" panose="020F0502020204030204" pitchFamily="34" charset="0"/>
              </a:rPr>
              <a:t>Sie begleiten und unterstützen Euch bei allen Angelegenheiten. </a:t>
            </a:r>
          </a:p>
        </p:txBody>
      </p:sp>
      <p:pic>
        <p:nvPicPr>
          <p:cNvPr id="14" name="Grafik 13">
            <a:extLst>
              <a:ext uri="{FF2B5EF4-FFF2-40B4-BE49-F238E27FC236}">
                <a16:creationId xmlns:a16="http://schemas.microsoft.com/office/drawing/2014/main" id="{D8E59771-8B2B-4EFB-A0CC-A57B6E45A4C6}"/>
              </a:ext>
            </a:extLst>
          </p:cNvPr>
          <p:cNvPicPr>
            <a:picLocks noChangeAspect="1"/>
          </p:cNvPicPr>
          <p:nvPr/>
        </p:nvPicPr>
        <p:blipFill>
          <a:blip r:embed="rId3"/>
          <a:stretch>
            <a:fillRect/>
          </a:stretch>
        </p:blipFill>
        <p:spPr>
          <a:xfrm>
            <a:off x="462132" y="2620149"/>
            <a:ext cx="2299730" cy="1617702"/>
          </a:xfrm>
          <a:prstGeom prst="rect">
            <a:avLst/>
          </a:prstGeom>
        </p:spPr>
      </p:pic>
      <p:sp>
        <p:nvSpPr>
          <p:cNvPr id="16" name="Textfeld 15">
            <a:extLst>
              <a:ext uri="{FF2B5EF4-FFF2-40B4-BE49-F238E27FC236}">
                <a16:creationId xmlns:a16="http://schemas.microsoft.com/office/drawing/2014/main" id="{86E68315-0A1F-4E06-825D-642565A61569}"/>
              </a:ext>
            </a:extLst>
          </p:cNvPr>
          <p:cNvSpPr txBox="1"/>
          <p:nvPr/>
        </p:nvSpPr>
        <p:spPr>
          <a:xfrm>
            <a:off x="3047223" y="2620149"/>
            <a:ext cx="6097554" cy="1292662"/>
          </a:xfrm>
          <a:prstGeom prst="rect">
            <a:avLst/>
          </a:prstGeom>
          <a:noFill/>
        </p:spPr>
        <p:txBody>
          <a:bodyPr wrap="square">
            <a:spAutoFit/>
          </a:bodyPr>
          <a:lstStyle/>
          <a:p>
            <a:pPr algn="l"/>
            <a:endParaRPr lang="de-DE" sz="1100" b="0" i="0" u="none" strike="noStrike" baseline="0" dirty="0">
              <a:solidFill>
                <a:srgbClr val="000000"/>
              </a:solidFill>
              <a:latin typeface="Calibri" panose="020F0502020204030204" pitchFamily="34" charset="0"/>
            </a:endParaRPr>
          </a:p>
          <a:p>
            <a:endParaRPr lang="de-DE" sz="1100" b="0" i="0" u="none" strike="noStrike" baseline="0" dirty="0">
              <a:latin typeface="Calibri" panose="020F0502020204030204" pitchFamily="34" charset="0"/>
            </a:endParaRPr>
          </a:p>
          <a:p>
            <a:r>
              <a:rPr lang="de-DE" sz="2000" b="1" i="0" u="none" strike="noStrike" baseline="0" dirty="0">
                <a:latin typeface="Calibri" panose="020F0502020204030204" pitchFamily="34" charset="0"/>
              </a:rPr>
              <a:t>5.Prozess dokumentieren! </a:t>
            </a:r>
            <a:r>
              <a:rPr lang="de-DE" sz="1800" b="0" i="0" u="none" strike="noStrike" baseline="0" dirty="0">
                <a:latin typeface="Calibri" panose="020F0502020204030204" pitchFamily="34" charset="0"/>
              </a:rPr>
              <a:t>So können Einzelheiten belegt werden, die evtl. bei einem Strafverfahren relevant sein können. </a:t>
            </a:r>
          </a:p>
        </p:txBody>
      </p:sp>
      <p:pic>
        <p:nvPicPr>
          <p:cNvPr id="18" name="Grafik 17">
            <a:extLst>
              <a:ext uri="{FF2B5EF4-FFF2-40B4-BE49-F238E27FC236}">
                <a16:creationId xmlns:a16="http://schemas.microsoft.com/office/drawing/2014/main" id="{053BB4CA-5D3E-4AB6-A672-B187ED726282}"/>
              </a:ext>
            </a:extLst>
          </p:cNvPr>
          <p:cNvPicPr>
            <a:picLocks noChangeAspect="1"/>
          </p:cNvPicPr>
          <p:nvPr/>
        </p:nvPicPr>
        <p:blipFill>
          <a:blip r:embed="rId4"/>
          <a:stretch>
            <a:fillRect/>
          </a:stretch>
        </p:blipFill>
        <p:spPr>
          <a:xfrm>
            <a:off x="462132" y="4613472"/>
            <a:ext cx="2299730" cy="1612066"/>
          </a:xfrm>
          <a:prstGeom prst="rect">
            <a:avLst/>
          </a:prstGeom>
        </p:spPr>
      </p:pic>
      <p:sp>
        <p:nvSpPr>
          <p:cNvPr id="20" name="Textfeld 19">
            <a:extLst>
              <a:ext uri="{FF2B5EF4-FFF2-40B4-BE49-F238E27FC236}">
                <a16:creationId xmlns:a16="http://schemas.microsoft.com/office/drawing/2014/main" id="{DB57F55D-2064-4E44-ABAC-C67869844A4B}"/>
              </a:ext>
            </a:extLst>
          </p:cNvPr>
          <p:cNvSpPr txBox="1"/>
          <p:nvPr/>
        </p:nvSpPr>
        <p:spPr>
          <a:xfrm>
            <a:off x="3047223" y="4653716"/>
            <a:ext cx="6097554" cy="1015663"/>
          </a:xfrm>
          <a:prstGeom prst="rect">
            <a:avLst/>
          </a:prstGeom>
          <a:noFill/>
        </p:spPr>
        <p:txBody>
          <a:bodyPr wrap="square">
            <a:spAutoFit/>
          </a:bodyPr>
          <a:lstStyle/>
          <a:p>
            <a:pPr algn="l"/>
            <a:endParaRPr lang="de-DE" sz="1100" b="0" i="0" u="none" strike="noStrike" baseline="0" dirty="0">
              <a:solidFill>
                <a:srgbClr val="000000"/>
              </a:solidFill>
              <a:latin typeface="Calibri" panose="020F0502020204030204" pitchFamily="34" charset="0"/>
            </a:endParaRPr>
          </a:p>
          <a:p>
            <a:endParaRPr lang="de-DE" sz="1100" b="0" i="0" u="none" strike="noStrike" baseline="0" dirty="0">
              <a:latin typeface="Calibri" panose="020F0502020204030204" pitchFamily="34" charset="0"/>
            </a:endParaRPr>
          </a:p>
          <a:p>
            <a:r>
              <a:rPr lang="de-DE" sz="2000" b="1" i="0" u="none" strike="noStrike" baseline="0" dirty="0">
                <a:latin typeface="Calibri" panose="020F0502020204030204" pitchFamily="34" charset="0"/>
              </a:rPr>
              <a:t>6.Achte auf deine Grenzen! </a:t>
            </a:r>
            <a:r>
              <a:rPr lang="de-DE" sz="1800" b="0" i="0" u="none" strike="noStrike" baseline="0" dirty="0">
                <a:latin typeface="Calibri" panose="020F0502020204030204" pitchFamily="34" charset="0"/>
              </a:rPr>
              <a:t>Du bist weder Justiz noch Therapeut – gehe nur soweit wie du dich wohlfühlst. </a:t>
            </a:r>
          </a:p>
        </p:txBody>
      </p:sp>
    </p:spTree>
    <p:extLst>
      <p:ext uri="{BB962C8B-B14F-4D97-AF65-F5344CB8AC3E}">
        <p14:creationId xmlns:p14="http://schemas.microsoft.com/office/powerpoint/2010/main" val="106860352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gradFill>
          <a:gsLst>
            <a:gs pos="100000">
              <a:schemeClr val="tx1"/>
            </a:gs>
            <a:gs pos="0">
              <a:schemeClr val="accent1">
                <a:alpha val="50000"/>
              </a:schemeClr>
            </a:gs>
            <a:gs pos="99000">
              <a:schemeClr val="accent5"/>
            </a:gs>
          </a:gsLst>
          <a:lin ang="3600000" scaled="0"/>
        </a:gradFill>
        <a:effectLst/>
      </p:bgPr>
    </p:bg>
    <p:spTree>
      <p:nvGrpSpPr>
        <p:cNvPr id="1" name=""/>
        <p:cNvGrpSpPr/>
        <p:nvPr/>
      </p:nvGrpSpPr>
      <p:grpSpPr>
        <a:xfrm>
          <a:off x="0" y="0"/>
          <a:ext cx="0" cy="0"/>
          <a:chOff x="0" y="0"/>
          <a:chExt cx="0" cy="0"/>
        </a:xfrm>
      </p:grpSpPr>
      <p:sp>
        <p:nvSpPr>
          <p:cNvPr id="9" name="Fußzeilenplatzhalter 8">
            <a:extLst>
              <a:ext uri="{FF2B5EF4-FFF2-40B4-BE49-F238E27FC236}">
                <a16:creationId xmlns:a16="http://schemas.microsoft.com/office/drawing/2014/main" id="{2C594D0F-523F-4CAA-986F-4DFE31175AAF}"/>
              </a:ext>
            </a:extLst>
          </p:cNvPr>
          <p:cNvSpPr>
            <a:spLocks noGrp="1"/>
          </p:cNvSpPr>
          <p:nvPr>
            <p:ph type="ftr" sz="quarter" idx="11"/>
          </p:nvPr>
        </p:nvSpPr>
        <p:spPr/>
        <p:txBody>
          <a:bodyPr/>
          <a:lstStyle/>
          <a:p>
            <a:r>
              <a:rPr lang="de-DE"/>
              <a:t>copyright Bundesverband Gewaltprävention</a:t>
            </a:r>
          </a:p>
        </p:txBody>
      </p:sp>
      <p:sp>
        <p:nvSpPr>
          <p:cNvPr id="3" name="Rectangle 3">
            <a:extLst>
              <a:ext uri="{FF2B5EF4-FFF2-40B4-BE49-F238E27FC236}">
                <a16:creationId xmlns:a16="http://schemas.microsoft.com/office/drawing/2014/main" id="{7C461D1C-8D35-4BDB-BC75-295B9FCF08F1}"/>
              </a:ext>
            </a:extLst>
          </p:cNvPr>
          <p:cNvSpPr txBox="1">
            <a:spLocks noChangeArrowheads="1"/>
          </p:cNvSpPr>
          <p:nvPr/>
        </p:nvSpPr>
        <p:spPr>
          <a:xfrm>
            <a:off x="457200" y="620712"/>
            <a:ext cx="7864679" cy="5645863"/>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defRPr/>
            </a:pPr>
            <a:r>
              <a:rPr lang="de-DE" altLang="de-DE" sz="2000" b="1" dirty="0"/>
              <a:t>Präventive Maßnahmen neben Führungszeugnis und Ehrenkodex</a:t>
            </a:r>
            <a:br>
              <a:rPr lang="de-DE" altLang="de-DE" sz="2000" b="1" dirty="0"/>
            </a:br>
            <a:endParaRPr lang="de-DE" altLang="de-DE" sz="2000" b="1" dirty="0"/>
          </a:p>
          <a:p>
            <a:pPr>
              <a:defRPr/>
            </a:pPr>
            <a:r>
              <a:rPr lang="de-DE" altLang="de-DE" sz="2000" dirty="0"/>
              <a:t>Verbände und Vereine können die ihnen anvertrauten Kinder und Jugendlichen schon schützen, indem sie das Problem „sexualisierte Gewalt“ </a:t>
            </a:r>
            <a:r>
              <a:rPr lang="de-DE" altLang="de-DE" sz="2000" dirty="0">
                <a:highlight>
                  <a:srgbClr val="FFFF00"/>
                </a:highlight>
              </a:rPr>
              <a:t>thematisieren</a:t>
            </a:r>
            <a:r>
              <a:rPr lang="de-DE" altLang="de-DE" sz="2000" dirty="0"/>
              <a:t>. Institutionen, in denen das Thema kein Tabu ist, wird der/die Täter(in) eher meiden. </a:t>
            </a:r>
            <a:br>
              <a:rPr lang="de-DE" altLang="de-DE" sz="2000" dirty="0"/>
            </a:br>
            <a:br>
              <a:rPr lang="de-DE" altLang="de-DE" sz="2000" dirty="0"/>
            </a:br>
            <a:r>
              <a:rPr lang="de-DE" altLang="de-DE" sz="2000" dirty="0"/>
              <a:t>Prävention ist immer besser als Intervention!</a:t>
            </a:r>
          </a:p>
          <a:p>
            <a:pPr>
              <a:defRPr/>
            </a:pPr>
            <a:endParaRPr lang="de-DE" altLang="de-DE" sz="2000" dirty="0"/>
          </a:p>
          <a:p>
            <a:pPr>
              <a:defRPr/>
            </a:pPr>
            <a:r>
              <a:rPr lang="de-DE" altLang="de-DE" sz="2000" dirty="0"/>
              <a:t>Präventionsmaßnahmen und Stärkung des Selbstbewusstseins auf Ebene der Kinder und Jugendlichen sind wichtige Bestandteile (</a:t>
            </a:r>
            <a:r>
              <a:rPr lang="de-DE" altLang="de-DE" sz="2000" dirty="0">
                <a:highlight>
                  <a:srgbClr val="FFFF00"/>
                </a:highlight>
              </a:rPr>
              <a:t>Selbstsicherheitskurse - Selbstbehauptungskurse</a:t>
            </a:r>
            <a:r>
              <a:rPr lang="de-DE" altLang="de-DE" sz="2000" dirty="0"/>
              <a:t>).</a:t>
            </a:r>
            <a:br>
              <a:rPr lang="de-DE" altLang="de-DE" sz="2000" dirty="0"/>
            </a:br>
            <a:r>
              <a:rPr lang="de-DE" altLang="de-DE" sz="2000" dirty="0"/>
              <a:t>Es muss ein „sicherer Raum“ geschaffen werden, in welchen persönliche Grenzen geachtet werden, eine Auseinandersetzung über Grenzverletzungen möglich ist und Gewalt, insbesondere sexualisierte Gewalt, geächtet wird.</a:t>
            </a:r>
          </a:p>
          <a:p>
            <a:pPr>
              <a:defRPr/>
            </a:pPr>
            <a:r>
              <a:rPr lang="de-DE" altLang="de-DE" sz="2000" dirty="0"/>
              <a:t>Hierzu ist es dringend geboten qualifizierte Schutzbeauftragte ausbilden zu lassen.</a:t>
            </a:r>
          </a:p>
          <a:p>
            <a:pPr>
              <a:buFontTx/>
              <a:buNone/>
              <a:defRPr/>
            </a:pPr>
            <a:endParaRPr lang="de-DE" altLang="de-DE" sz="2000" dirty="0"/>
          </a:p>
        </p:txBody>
      </p:sp>
      <p:pic>
        <p:nvPicPr>
          <p:cNvPr id="6" name="Grafik 5" descr="Ein Bild, das draußen, Person, Boden, Baum enthält.&#10;&#10;Automatisch generierte Beschreibung">
            <a:extLst>
              <a:ext uri="{FF2B5EF4-FFF2-40B4-BE49-F238E27FC236}">
                <a16:creationId xmlns:a16="http://schemas.microsoft.com/office/drawing/2014/main" id="{E7F8BD02-3509-4B58-82FC-CDCCAAE8306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49112" y="1224792"/>
            <a:ext cx="3285688" cy="4928532"/>
          </a:xfrm>
          <a:prstGeom prst="rect">
            <a:avLst/>
          </a:prstGeom>
        </p:spPr>
      </p:pic>
      <p:sp>
        <p:nvSpPr>
          <p:cNvPr id="7" name="Rechteck 6">
            <a:extLst>
              <a:ext uri="{FF2B5EF4-FFF2-40B4-BE49-F238E27FC236}">
                <a16:creationId xmlns:a16="http://schemas.microsoft.com/office/drawing/2014/main" id="{4E41C5A0-8FEB-497E-AD43-8A1D20296A2E}"/>
              </a:ext>
            </a:extLst>
          </p:cNvPr>
          <p:cNvSpPr/>
          <p:nvPr/>
        </p:nvSpPr>
        <p:spPr>
          <a:xfrm>
            <a:off x="10765727" y="1725764"/>
            <a:ext cx="844783" cy="523220"/>
          </a:xfrm>
          <a:prstGeom prst="rect">
            <a:avLst/>
          </a:prstGeom>
          <a:noFill/>
        </p:spPr>
        <p:txBody>
          <a:bodyPr wrap="none" lIns="91440" tIns="45720" rIns="91440" bIns="45720">
            <a:spAutoFit/>
          </a:bodyPr>
          <a:lstStyle/>
          <a:p>
            <a:pPr algn="ctr"/>
            <a:r>
              <a:rPr lang="de-DE" sz="2800" b="0" cap="none" spc="0" dirty="0" err="1">
                <a:ln w="0"/>
                <a:solidFill>
                  <a:schemeClr val="tx1"/>
                </a:solidFill>
                <a:effectLst>
                  <a:outerShdw blurRad="38100" dist="19050" dir="2700000" algn="tl" rotWithShape="0">
                    <a:schemeClr val="dk1">
                      <a:alpha val="40000"/>
                    </a:schemeClr>
                  </a:outerShdw>
                </a:effectLst>
              </a:rPr>
              <a:t>Stop</a:t>
            </a:r>
            <a:endParaRPr lang="de-DE" sz="2800" b="0" cap="none" spc="0" dirty="0">
              <a:ln w="0"/>
              <a:solidFill>
                <a:schemeClr val="tx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9762567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gradFill>
          <a:gsLst>
            <a:gs pos="100000">
              <a:schemeClr val="tx1"/>
            </a:gs>
            <a:gs pos="0">
              <a:schemeClr val="accent1">
                <a:alpha val="50000"/>
              </a:schemeClr>
            </a:gs>
            <a:gs pos="99000">
              <a:schemeClr val="accent5"/>
            </a:gs>
          </a:gsLst>
          <a:lin ang="3600000" scaled="0"/>
        </a:gradFill>
        <a:effectLst/>
      </p:bgPr>
    </p:bg>
    <p:spTree>
      <p:nvGrpSpPr>
        <p:cNvPr id="1" name=""/>
        <p:cNvGrpSpPr/>
        <p:nvPr/>
      </p:nvGrpSpPr>
      <p:grpSpPr>
        <a:xfrm>
          <a:off x="0" y="0"/>
          <a:ext cx="0" cy="0"/>
          <a:chOff x="0" y="0"/>
          <a:chExt cx="0" cy="0"/>
        </a:xfrm>
      </p:grpSpPr>
      <p:sp>
        <p:nvSpPr>
          <p:cNvPr id="9" name="Fußzeilenplatzhalter 8">
            <a:extLst>
              <a:ext uri="{FF2B5EF4-FFF2-40B4-BE49-F238E27FC236}">
                <a16:creationId xmlns:a16="http://schemas.microsoft.com/office/drawing/2014/main" id="{2C594D0F-523F-4CAA-986F-4DFE31175AAF}"/>
              </a:ext>
            </a:extLst>
          </p:cNvPr>
          <p:cNvSpPr>
            <a:spLocks noGrp="1"/>
          </p:cNvSpPr>
          <p:nvPr>
            <p:ph type="ftr" sz="quarter" idx="11"/>
          </p:nvPr>
        </p:nvSpPr>
        <p:spPr/>
        <p:txBody>
          <a:bodyPr/>
          <a:lstStyle/>
          <a:p>
            <a:r>
              <a:rPr lang="de-DE"/>
              <a:t>copyright Bundesverband Gewaltprävention</a:t>
            </a:r>
          </a:p>
        </p:txBody>
      </p:sp>
      <p:sp>
        <p:nvSpPr>
          <p:cNvPr id="3" name="Rectangle 3">
            <a:extLst>
              <a:ext uri="{FF2B5EF4-FFF2-40B4-BE49-F238E27FC236}">
                <a16:creationId xmlns:a16="http://schemas.microsoft.com/office/drawing/2014/main" id="{097A4144-5A7E-4F3F-B60E-EFA99D819A3F}"/>
              </a:ext>
            </a:extLst>
          </p:cNvPr>
          <p:cNvSpPr txBox="1">
            <a:spLocks noChangeArrowheads="1"/>
          </p:cNvSpPr>
          <p:nvPr/>
        </p:nvSpPr>
        <p:spPr>
          <a:xfrm>
            <a:off x="457200" y="620713"/>
            <a:ext cx="8229600" cy="5505450"/>
          </a:xfrm>
          <a:prstGeom prst="rect">
            <a:avLst/>
          </a:prstGeom>
        </p:spPr>
        <p:txBody>
          <a:bodyPr vert="horz" lIns="91440" tIns="45720" rIns="91440" bIns="45720" rtlCol="0">
            <a:normAutofit fontScale="92500"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80000"/>
              </a:lnSpc>
              <a:defRPr/>
            </a:pPr>
            <a:r>
              <a:rPr lang="de-DE" altLang="de-DE" sz="2000" dirty="0"/>
              <a:t>Informations- und Präventionsveranstaltungen auf allen Ebenen des Verbandes / Vereines, sowohl für Funktionär(innen), Trainer(innen), Eltern, Kinder und Jugendliche. (</a:t>
            </a:r>
            <a:r>
              <a:rPr lang="de-DE" altLang="de-DE" sz="2000" b="1" dirty="0"/>
              <a:t>Präventionstag zusammen mit sexualisierter Gewalt, Mobbing, Selbstsicherheitskurs </a:t>
            </a:r>
            <a:r>
              <a:rPr lang="de-DE" altLang="de-DE" sz="2000" dirty="0"/>
              <a:t>etc.)</a:t>
            </a:r>
          </a:p>
          <a:p>
            <a:pPr>
              <a:lnSpc>
                <a:spcPct val="80000"/>
              </a:lnSpc>
              <a:defRPr/>
            </a:pPr>
            <a:endParaRPr lang="de-DE" altLang="de-DE" sz="2000" dirty="0"/>
          </a:p>
          <a:p>
            <a:pPr>
              <a:lnSpc>
                <a:spcPct val="80000"/>
              </a:lnSpc>
              <a:defRPr/>
            </a:pPr>
            <a:r>
              <a:rPr lang="de-DE" altLang="de-DE" sz="2000" dirty="0"/>
              <a:t>Mitarbeiter für dieses Thema sensibilisieren.</a:t>
            </a:r>
          </a:p>
          <a:p>
            <a:pPr>
              <a:lnSpc>
                <a:spcPct val="80000"/>
              </a:lnSpc>
              <a:defRPr/>
            </a:pPr>
            <a:endParaRPr lang="de-DE" altLang="de-DE" sz="2000" dirty="0"/>
          </a:p>
          <a:p>
            <a:pPr>
              <a:lnSpc>
                <a:spcPct val="80000"/>
              </a:lnSpc>
              <a:defRPr/>
            </a:pPr>
            <a:r>
              <a:rPr lang="de-DE" altLang="de-DE" sz="2000" dirty="0"/>
              <a:t>Eigene Fortbildungen zu diesem Thema geben und besuchen</a:t>
            </a:r>
          </a:p>
          <a:p>
            <a:pPr>
              <a:lnSpc>
                <a:spcPct val="80000"/>
              </a:lnSpc>
              <a:defRPr/>
            </a:pPr>
            <a:endParaRPr lang="de-DE" altLang="de-DE" sz="2000" dirty="0"/>
          </a:p>
          <a:p>
            <a:pPr>
              <a:lnSpc>
                <a:spcPct val="80000"/>
              </a:lnSpc>
              <a:defRPr/>
            </a:pPr>
            <a:r>
              <a:rPr lang="de-DE" altLang="de-DE" sz="2000" dirty="0"/>
              <a:t>Zusammenarbeit mit Beratungsstellen, Jugendamt, Jugendhilfe etc.</a:t>
            </a:r>
          </a:p>
          <a:p>
            <a:pPr>
              <a:lnSpc>
                <a:spcPct val="80000"/>
              </a:lnSpc>
              <a:defRPr/>
            </a:pPr>
            <a:endParaRPr lang="de-DE" altLang="de-DE" sz="2000" dirty="0"/>
          </a:p>
          <a:p>
            <a:pPr>
              <a:lnSpc>
                <a:spcPct val="80000"/>
              </a:lnSpc>
              <a:defRPr/>
            </a:pPr>
            <a:r>
              <a:rPr lang="de-DE" altLang="de-DE" sz="2000" dirty="0"/>
              <a:t>Ständiger Austausch zwischen Vorstand, Trainer(innen) und Übungsleiter(innen).</a:t>
            </a:r>
          </a:p>
          <a:p>
            <a:pPr>
              <a:lnSpc>
                <a:spcPct val="80000"/>
              </a:lnSpc>
              <a:defRPr/>
            </a:pPr>
            <a:endParaRPr lang="de-DE" altLang="de-DE" sz="2000" dirty="0"/>
          </a:p>
          <a:p>
            <a:pPr>
              <a:lnSpc>
                <a:spcPct val="80000"/>
              </a:lnSpc>
              <a:defRPr/>
            </a:pPr>
            <a:r>
              <a:rPr lang="de-DE" altLang="de-DE" sz="2000" dirty="0"/>
              <a:t>Bei Fahrten zu Turnieren, Wettkämpfen, Trainingslagern, Freizeitmaßnahmen etc. fahren immer mehrere Betreuer(innen) mit, wenn möglich weiblich/männlich besetzt.</a:t>
            </a:r>
          </a:p>
          <a:p>
            <a:pPr>
              <a:lnSpc>
                <a:spcPct val="80000"/>
              </a:lnSpc>
              <a:buFontTx/>
              <a:buNone/>
              <a:defRPr/>
            </a:pPr>
            <a:endParaRPr lang="de-DE" altLang="de-DE" sz="2000" dirty="0"/>
          </a:p>
          <a:p>
            <a:pPr>
              <a:lnSpc>
                <a:spcPct val="80000"/>
              </a:lnSpc>
              <a:defRPr/>
            </a:pPr>
            <a:r>
              <a:rPr lang="de-DE" altLang="de-DE" sz="2000" dirty="0"/>
              <a:t>Aus- und Fortbildungen für Übungsleiter(innen) und Trainer(innen), die im Kinder und Jugendbereich tätig sind.</a:t>
            </a:r>
          </a:p>
          <a:p>
            <a:pPr>
              <a:lnSpc>
                <a:spcPct val="80000"/>
              </a:lnSpc>
              <a:defRPr/>
            </a:pPr>
            <a:endParaRPr lang="de-DE" altLang="de-DE" dirty="0"/>
          </a:p>
        </p:txBody>
      </p:sp>
      <p:pic>
        <p:nvPicPr>
          <p:cNvPr id="4" name="Grafik 3">
            <a:extLst>
              <a:ext uri="{FF2B5EF4-FFF2-40B4-BE49-F238E27FC236}">
                <a16:creationId xmlns:a16="http://schemas.microsoft.com/office/drawing/2014/main" id="{C5524089-C02A-4E31-85B5-254B13B67C6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549299" y="1634018"/>
            <a:ext cx="2962275" cy="1543050"/>
          </a:xfrm>
          <a:prstGeom prst="rect">
            <a:avLst/>
          </a:prstGeom>
        </p:spPr>
      </p:pic>
      <p:pic>
        <p:nvPicPr>
          <p:cNvPr id="6" name="Grafik 5" descr="Ein Bild, das Pfeil enthält.&#10;&#10;Automatisch generierte Beschreibung">
            <a:extLst>
              <a:ext uri="{FF2B5EF4-FFF2-40B4-BE49-F238E27FC236}">
                <a16:creationId xmlns:a16="http://schemas.microsoft.com/office/drawing/2014/main" id="{5CA23A09-2454-469C-88FF-DF617339B32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06824" y="3515628"/>
            <a:ext cx="2447223" cy="2271974"/>
          </a:xfrm>
          <a:prstGeom prst="rect">
            <a:avLst/>
          </a:prstGeom>
        </p:spPr>
      </p:pic>
    </p:spTree>
    <p:extLst>
      <p:ext uri="{BB962C8B-B14F-4D97-AF65-F5344CB8AC3E}">
        <p14:creationId xmlns:p14="http://schemas.microsoft.com/office/powerpoint/2010/main" val="305761025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gradFill>
          <a:gsLst>
            <a:gs pos="100000">
              <a:schemeClr val="tx1"/>
            </a:gs>
            <a:gs pos="0">
              <a:schemeClr val="accent1">
                <a:alpha val="50000"/>
              </a:schemeClr>
            </a:gs>
            <a:gs pos="99000">
              <a:schemeClr val="accent5"/>
            </a:gs>
          </a:gsLst>
          <a:lin ang="3600000" scaled="0"/>
        </a:gradFill>
        <a:effectLst/>
      </p:bgPr>
    </p:bg>
    <p:spTree>
      <p:nvGrpSpPr>
        <p:cNvPr id="1" name=""/>
        <p:cNvGrpSpPr/>
        <p:nvPr/>
      </p:nvGrpSpPr>
      <p:grpSpPr>
        <a:xfrm>
          <a:off x="0" y="0"/>
          <a:ext cx="0" cy="0"/>
          <a:chOff x="0" y="0"/>
          <a:chExt cx="0" cy="0"/>
        </a:xfrm>
      </p:grpSpPr>
      <p:sp>
        <p:nvSpPr>
          <p:cNvPr id="9" name="Fußzeilenplatzhalter 8">
            <a:extLst>
              <a:ext uri="{FF2B5EF4-FFF2-40B4-BE49-F238E27FC236}">
                <a16:creationId xmlns:a16="http://schemas.microsoft.com/office/drawing/2014/main" id="{2C594D0F-523F-4CAA-986F-4DFE31175AAF}"/>
              </a:ext>
            </a:extLst>
          </p:cNvPr>
          <p:cNvSpPr>
            <a:spLocks noGrp="1"/>
          </p:cNvSpPr>
          <p:nvPr>
            <p:ph type="ftr" sz="quarter" idx="11"/>
          </p:nvPr>
        </p:nvSpPr>
        <p:spPr/>
        <p:txBody>
          <a:bodyPr/>
          <a:lstStyle/>
          <a:p>
            <a:r>
              <a:rPr lang="de-DE"/>
              <a:t>copyright Bundesverband Gewaltprävention</a:t>
            </a:r>
          </a:p>
        </p:txBody>
      </p:sp>
      <p:sp>
        <p:nvSpPr>
          <p:cNvPr id="4" name="Textfeld 3">
            <a:extLst>
              <a:ext uri="{FF2B5EF4-FFF2-40B4-BE49-F238E27FC236}">
                <a16:creationId xmlns:a16="http://schemas.microsoft.com/office/drawing/2014/main" id="{C003EA05-F2E0-47A7-A3E1-CAC619FE2113}"/>
              </a:ext>
            </a:extLst>
          </p:cNvPr>
          <p:cNvSpPr txBox="1"/>
          <p:nvPr/>
        </p:nvSpPr>
        <p:spPr>
          <a:xfrm>
            <a:off x="494950" y="654341"/>
            <a:ext cx="8646953" cy="2377574"/>
          </a:xfrm>
          <a:prstGeom prst="rect">
            <a:avLst/>
          </a:prstGeom>
          <a:noFill/>
        </p:spPr>
        <p:txBody>
          <a:bodyPr wrap="square">
            <a:spAutoFit/>
          </a:bodyPr>
          <a:lstStyle/>
          <a:p>
            <a:pPr algn="l"/>
            <a:endParaRPr lang="de-DE" sz="1050" b="0" i="0" u="none" strike="noStrike" baseline="0" dirty="0">
              <a:solidFill>
                <a:srgbClr val="000000"/>
              </a:solidFill>
              <a:latin typeface="Calibri" panose="020F0502020204030204" pitchFamily="34" charset="0"/>
            </a:endParaRPr>
          </a:p>
          <a:p>
            <a:r>
              <a:rPr lang="de-DE" sz="2800" b="1" i="0" u="none" strike="noStrike" baseline="0" dirty="0">
                <a:latin typeface="Calibri" panose="020F0502020204030204" pitchFamily="34" charset="0"/>
              </a:rPr>
              <a:t>WOZU IST DER VEREIN GESETZLICH VERPFLICHTET? </a:t>
            </a:r>
            <a:endParaRPr lang="de-DE" sz="2800" b="0" i="0" u="none" strike="noStrike" baseline="0" dirty="0">
              <a:latin typeface="Calibri" panose="020F0502020204030204" pitchFamily="34" charset="0"/>
            </a:endParaRPr>
          </a:p>
          <a:p>
            <a:r>
              <a:rPr lang="de-DE" sz="2000" b="1" i="0" u="none" strike="noStrike" baseline="0" dirty="0">
                <a:latin typeface="Calibri" panose="020F0502020204030204" pitchFamily="34" charset="0"/>
              </a:rPr>
              <a:t>Garantenstellung: </a:t>
            </a:r>
            <a:endParaRPr lang="de-DE" sz="2000" b="0" i="0" u="none" strike="noStrike" baseline="0" dirty="0">
              <a:latin typeface="Calibri" panose="020F0502020204030204" pitchFamily="34" charset="0"/>
            </a:endParaRPr>
          </a:p>
          <a:p>
            <a:r>
              <a:rPr lang="de-DE" sz="1800" b="0" i="0" u="none" strike="noStrike" baseline="0" dirty="0">
                <a:latin typeface="Wingdings" panose="05000000000000000000" pitchFamily="2" charset="2"/>
              </a:rPr>
              <a:t></a:t>
            </a:r>
            <a:r>
              <a:rPr lang="de-DE" sz="1800" b="0" i="0" u="none" strike="noStrike" baseline="0" dirty="0">
                <a:latin typeface="Calibri" panose="020F0502020204030204" pitchFamily="34" charset="0"/>
              </a:rPr>
              <a:t>Sportvereine und -verbände haben rechtlich dafür einzustehen, dass die minderjährigen Sportlerinnen und Sportler nicht Opfer von sexualisierter Gewalt werden. </a:t>
            </a:r>
          </a:p>
          <a:p>
            <a:endParaRPr lang="de-DE" sz="1800" b="0" i="0" u="none" strike="noStrike" baseline="0" dirty="0">
              <a:latin typeface="Calibri" panose="020F0502020204030204" pitchFamily="34" charset="0"/>
            </a:endParaRPr>
          </a:p>
          <a:p>
            <a:r>
              <a:rPr lang="de-DE" sz="1800" b="0" i="0" u="none" strike="noStrike" baseline="0" dirty="0">
                <a:latin typeface="Wingdings" panose="05000000000000000000" pitchFamily="2" charset="2"/>
              </a:rPr>
              <a:t></a:t>
            </a:r>
            <a:r>
              <a:rPr lang="de-DE" sz="1800" b="0" i="0" u="none" strike="noStrike" baseline="0" dirty="0">
                <a:latin typeface="Calibri" panose="020F0502020204030204" pitchFamily="34" charset="0"/>
              </a:rPr>
              <a:t>Werden dem Sportverein sexuelle Übergriffe bekannt und unternimmt er daraufhin nichts, kann er sich </a:t>
            </a:r>
            <a:r>
              <a:rPr lang="de-DE" sz="1800" b="0" i="0" u="none" strike="noStrike" baseline="0" dirty="0">
                <a:highlight>
                  <a:srgbClr val="FFFF00"/>
                </a:highlight>
                <a:latin typeface="Calibri" panose="020F0502020204030204" pitchFamily="34" charset="0"/>
              </a:rPr>
              <a:t>strafbar</a:t>
            </a:r>
            <a:r>
              <a:rPr lang="de-DE" sz="1800" b="0" i="0" u="none" strike="noStrike" baseline="0" dirty="0">
                <a:latin typeface="Calibri" panose="020F0502020204030204" pitchFamily="34" charset="0"/>
              </a:rPr>
              <a:t> machen durch Unterlassen. </a:t>
            </a:r>
          </a:p>
        </p:txBody>
      </p:sp>
      <p:pic>
        <p:nvPicPr>
          <p:cNvPr id="5" name="Grafik 4">
            <a:extLst>
              <a:ext uri="{FF2B5EF4-FFF2-40B4-BE49-F238E27FC236}">
                <a16:creationId xmlns:a16="http://schemas.microsoft.com/office/drawing/2014/main" id="{071EF38F-A5C8-459D-9A54-85B80A84224A}"/>
              </a:ext>
            </a:extLst>
          </p:cNvPr>
          <p:cNvPicPr>
            <a:picLocks noChangeAspect="1"/>
          </p:cNvPicPr>
          <p:nvPr/>
        </p:nvPicPr>
        <p:blipFill>
          <a:blip r:embed="rId2"/>
          <a:stretch>
            <a:fillRect/>
          </a:stretch>
        </p:blipFill>
        <p:spPr>
          <a:xfrm>
            <a:off x="553673" y="3548449"/>
            <a:ext cx="10883317" cy="2436563"/>
          </a:xfrm>
          <a:prstGeom prst="rect">
            <a:avLst/>
          </a:prstGeom>
        </p:spPr>
      </p:pic>
    </p:spTree>
    <p:extLst>
      <p:ext uri="{BB962C8B-B14F-4D97-AF65-F5344CB8AC3E}">
        <p14:creationId xmlns:p14="http://schemas.microsoft.com/office/powerpoint/2010/main" val="337661842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gradFill>
          <a:gsLst>
            <a:gs pos="100000">
              <a:schemeClr val="tx1"/>
            </a:gs>
            <a:gs pos="0">
              <a:schemeClr val="accent1">
                <a:alpha val="50000"/>
              </a:schemeClr>
            </a:gs>
            <a:gs pos="99000">
              <a:schemeClr val="accent5"/>
            </a:gs>
          </a:gsLst>
          <a:lin ang="3600000" scaled="0"/>
        </a:gradFill>
        <a:effectLst/>
      </p:bgPr>
    </p:bg>
    <p:spTree>
      <p:nvGrpSpPr>
        <p:cNvPr id="1" name=""/>
        <p:cNvGrpSpPr/>
        <p:nvPr/>
      </p:nvGrpSpPr>
      <p:grpSpPr>
        <a:xfrm>
          <a:off x="0" y="0"/>
          <a:ext cx="0" cy="0"/>
          <a:chOff x="0" y="0"/>
          <a:chExt cx="0" cy="0"/>
        </a:xfrm>
      </p:grpSpPr>
      <p:sp>
        <p:nvSpPr>
          <p:cNvPr id="9" name="Fußzeilenplatzhalter 8">
            <a:extLst>
              <a:ext uri="{FF2B5EF4-FFF2-40B4-BE49-F238E27FC236}">
                <a16:creationId xmlns:a16="http://schemas.microsoft.com/office/drawing/2014/main" id="{2C594D0F-523F-4CAA-986F-4DFE31175AAF}"/>
              </a:ext>
            </a:extLst>
          </p:cNvPr>
          <p:cNvSpPr>
            <a:spLocks noGrp="1"/>
          </p:cNvSpPr>
          <p:nvPr>
            <p:ph type="ftr" sz="quarter" idx="11"/>
          </p:nvPr>
        </p:nvSpPr>
        <p:spPr/>
        <p:txBody>
          <a:bodyPr/>
          <a:lstStyle/>
          <a:p>
            <a:r>
              <a:rPr lang="de-DE"/>
              <a:t>copyright Bundesverband Gewaltprävention</a:t>
            </a:r>
          </a:p>
        </p:txBody>
      </p:sp>
      <p:sp>
        <p:nvSpPr>
          <p:cNvPr id="4" name="Textfeld 3">
            <a:extLst>
              <a:ext uri="{FF2B5EF4-FFF2-40B4-BE49-F238E27FC236}">
                <a16:creationId xmlns:a16="http://schemas.microsoft.com/office/drawing/2014/main" id="{4837199A-C0C2-4AFA-B8EA-553F28E4C10C}"/>
              </a:ext>
            </a:extLst>
          </p:cNvPr>
          <p:cNvSpPr txBox="1"/>
          <p:nvPr/>
        </p:nvSpPr>
        <p:spPr>
          <a:xfrm>
            <a:off x="681605" y="357786"/>
            <a:ext cx="6094602" cy="492443"/>
          </a:xfrm>
          <a:prstGeom prst="rect">
            <a:avLst/>
          </a:prstGeom>
          <a:noFill/>
        </p:spPr>
        <p:txBody>
          <a:bodyPr wrap="square">
            <a:spAutoFit/>
          </a:bodyPr>
          <a:lstStyle/>
          <a:p>
            <a:pPr algn="l"/>
            <a:endParaRPr lang="de-DE" sz="800" b="0" i="0" u="none" strike="noStrike" baseline="0" dirty="0">
              <a:solidFill>
                <a:srgbClr val="000000"/>
              </a:solidFill>
              <a:latin typeface="Calibri" panose="020F0502020204030204" pitchFamily="34" charset="0"/>
            </a:endParaRPr>
          </a:p>
          <a:p>
            <a:r>
              <a:rPr lang="de-DE" sz="1800" b="1" i="0" u="none" strike="noStrike" baseline="0" dirty="0">
                <a:highlight>
                  <a:srgbClr val="FFFF00"/>
                </a:highlight>
                <a:latin typeface="Calibri" panose="020F0502020204030204" pitchFamily="34" charset="0"/>
              </a:rPr>
              <a:t>RISIKOANALYSE</a:t>
            </a:r>
            <a:r>
              <a:rPr lang="de-DE" sz="1800" b="1" i="0" u="none" strike="noStrike" baseline="0" dirty="0">
                <a:latin typeface="Calibri" panose="020F0502020204030204" pitchFamily="34" charset="0"/>
              </a:rPr>
              <a:t> </a:t>
            </a:r>
            <a:endParaRPr lang="de-DE" dirty="0"/>
          </a:p>
        </p:txBody>
      </p:sp>
      <p:sp>
        <p:nvSpPr>
          <p:cNvPr id="6" name="Textfeld 5">
            <a:extLst>
              <a:ext uri="{FF2B5EF4-FFF2-40B4-BE49-F238E27FC236}">
                <a16:creationId xmlns:a16="http://schemas.microsoft.com/office/drawing/2014/main" id="{E9CF3DA1-BC46-42B8-8964-CF58FDC1015B}"/>
              </a:ext>
            </a:extLst>
          </p:cNvPr>
          <p:cNvSpPr txBox="1"/>
          <p:nvPr/>
        </p:nvSpPr>
        <p:spPr>
          <a:xfrm>
            <a:off x="681605" y="1137800"/>
            <a:ext cx="6094602" cy="1046440"/>
          </a:xfrm>
          <a:prstGeom prst="rect">
            <a:avLst/>
          </a:prstGeom>
          <a:noFill/>
        </p:spPr>
        <p:txBody>
          <a:bodyPr wrap="square">
            <a:spAutoFit/>
          </a:bodyPr>
          <a:lstStyle/>
          <a:p>
            <a:pPr algn="l"/>
            <a:endParaRPr lang="de-DE" sz="800" b="0" i="0" u="none" strike="noStrike" baseline="0" dirty="0">
              <a:solidFill>
                <a:srgbClr val="000000"/>
              </a:solidFill>
              <a:latin typeface="Calibri" panose="020F0502020204030204" pitchFamily="34" charset="0"/>
            </a:endParaRPr>
          </a:p>
          <a:p>
            <a:r>
              <a:rPr lang="de-DE" sz="1800" b="1" i="0" u="none" strike="noStrike" baseline="0" dirty="0">
                <a:latin typeface="Calibri" panose="020F0502020204030204" pitchFamily="34" charset="0"/>
              </a:rPr>
              <a:t>Gibt es im eigenen Trainings-/Vereinsalltag Situationen, die ein gewisses Risiko für Übergriffe oder Grenzverletzungen bergen? </a:t>
            </a:r>
            <a:endParaRPr lang="de-DE" dirty="0"/>
          </a:p>
        </p:txBody>
      </p:sp>
      <p:pic>
        <p:nvPicPr>
          <p:cNvPr id="7" name="Grafik 6" descr="Ein Bild, das Text, Person, Mann, draußen enthält.&#10;&#10;Automatisch generierte Beschreibung">
            <a:extLst>
              <a:ext uri="{FF2B5EF4-FFF2-40B4-BE49-F238E27FC236}">
                <a16:creationId xmlns:a16="http://schemas.microsoft.com/office/drawing/2014/main" id="{F53B0F32-93C6-438E-A53A-B61FC6EDAA7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56614" y="2365295"/>
            <a:ext cx="5715000" cy="3810000"/>
          </a:xfrm>
          <a:prstGeom prst="rect">
            <a:avLst/>
          </a:prstGeom>
        </p:spPr>
      </p:pic>
    </p:spTree>
    <p:extLst>
      <p:ext uri="{BB962C8B-B14F-4D97-AF65-F5344CB8AC3E}">
        <p14:creationId xmlns:p14="http://schemas.microsoft.com/office/powerpoint/2010/main" val="217962476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gradFill>
          <a:gsLst>
            <a:gs pos="100000">
              <a:schemeClr val="tx1"/>
            </a:gs>
            <a:gs pos="0">
              <a:schemeClr val="accent1">
                <a:alpha val="50000"/>
              </a:schemeClr>
            </a:gs>
            <a:gs pos="99000">
              <a:schemeClr val="accent5"/>
            </a:gs>
          </a:gsLst>
          <a:lin ang="3600000" scaled="0"/>
        </a:gradFill>
        <a:effectLst/>
      </p:bgPr>
    </p:bg>
    <p:spTree>
      <p:nvGrpSpPr>
        <p:cNvPr id="1" name=""/>
        <p:cNvGrpSpPr/>
        <p:nvPr/>
      </p:nvGrpSpPr>
      <p:grpSpPr>
        <a:xfrm>
          <a:off x="0" y="0"/>
          <a:ext cx="0" cy="0"/>
          <a:chOff x="0" y="0"/>
          <a:chExt cx="0" cy="0"/>
        </a:xfrm>
      </p:grpSpPr>
      <p:sp>
        <p:nvSpPr>
          <p:cNvPr id="9" name="Fußzeilenplatzhalter 8">
            <a:extLst>
              <a:ext uri="{FF2B5EF4-FFF2-40B4-BE49-F238E27FC236}">
                <a16:creationId xmlns:a16="http://schemas.microsoft.com/office/drawing/2014/main" id="{2C594D0F-523F-4CAA-986F-4DFE31175AAF}"/>
              </a:ext>
            </a:extLst>
          </p:cNvPr>
          <p:cNvSpPr>
            <a:spLocks noGrp="1"/>
          </p:cNvSpPr>
          <p:nvPr>
            <p:ph type="ftr" sz="quarter" idx="11"/>
          </p:nvPr>
        </p:nvSpPr>
        <p:spPr/>
        <p:txBody>
          <a:bodyPr/>
          <a:lstStyle/>
          <a:p>
            <a:r>
              <a:rPr lang="de-DE"/>
              <a:t>copyright Bundesverband Gewaltprävention</a:t>
            </a:r>
          </a:p>
        </p:txBody>
      </p:sp>
      <p:sp>
        <p:nvSpPr>
          <p:cNvPr id="4" name="Textfeld 3">
            <a:extLst>
              <a:ext uri="{FF2B5EF4-FFF2-40B4-BE49-F238E27FC236}">
                <a16:creationId xmlns:a16="http://schemas.microsoft.com/office/drawing/2014/main" id="{D408A3B1-49EB-4D21-8685-EB5EEEEECA66}"/>
              </a:ext>
            </a:extLst>
          </p:cNvPr>
          <p:cNvSpPr txBox="1"/>
          <p:nvPr/>
        </p:nvSpPr>
        <p:spPr>
          <a:xfrm>
            <a:off x="706772" y="332619"/>
            <a:ext cx="6094602" cy="492443"/>
          </a:xfrm>
          <a:prstGeom prst="rect">
            <a:avLst/>
          </a:prstGeom>
          <a:noFill/>
        </p:spPr>
        <p:txBody>
          <a:bodyPr wrap="square">
            <a:spAutoFit/>
          </a:bodyPr>
          <a:lstStyle/>
          <a:p>
            <a:pPr algn="l"/>
            <a:endParaRPr lang="de-DE" sz="800" b="0" i="0" u="none" strike="noStrike" baseline="0" dirty="0">
              <a:solidFill>
                <a:srgbClr val="000000"/>
              </a:solidFill>
              <a:latin typeface="Calibri" panose="020F0502020204030204" pitchFamily="34" charset="0"/>
            </a:endParaRPr>
          </a:p>
          <a:p>
            <a:r>
              <a:rPr lang="de-DE" sz="1800" b="1" i="0" u="none" strike="noStrike" baseline="0" dirty="0">
                <a:highlight>
                  <a:srgbClr val="FFFF00"/>
                </a:highlight>
                <a:latin typeface="Calibri" panose="020F0502020204030204" pitchFamily="34" charset="0"/>
              </a:rPr>
              <a:t>WELCHE </a:t>
            </a:r>
            <a:r>
              <a:rPr lang="de-DE" sz="1800" b="1" i="0" u="none" strike="noStrike" baseline="0" dirty="0" err="1">
                <a:highlight>
                  <a:srgbClr val="FFFF00"/>
                </a:highlight>
                <a:latin typeface="Calibri" panose="020F0502020204030204" pitchFamily="34" charset="0"/>
              </a:rPr>
              <a:t>PRÄVENTIONSMAßNAHMEN</a:t>
            </a:r>
            <a:r>
              <a:rPr lang="de-DE" b="1" dirty="0">
                <a:highlight>
                  <a:srgbClr val="FFFF00"/>
                </a:highlight>
                <a:latin typeface="Calibri" panose="020F0502020204030204" pitchFamily="34" charset="0"/>
              </a:rPr>
              <a:t>?</a:t>
            </a:r>
            <a:r>
              <a:rPr lang="de-DE" sz="1800" b="1" i="0" u="none" strike="noStrike" baseline="0" dirty="0">
                <a:latin typeface="Calibri" panose="020F0502020204030204" pitchFamily="34" charset="0"/>
              </a:rPr>
              <a:t> </a:t>
            </a:r>
            <a:endParaRPr lang="de-DE" dirty="0"/>
          </a:p>
        </p:txBody>
      </p:sp>
      <p:sp>
        <p:nvSpPr>
          <p:cNvPr id="6" name="Textfeld 5">
            <a:extLst>
              <a:ext uri="{FF2B5EF4-FFF2-40B4-BE49-F238E27FC236}">
                <a16:creationId xmlns:a16="http://schemas.microsoft.com/office/drawing/2014/main" id="{C5EAAC62-9EE9-48B1-8157-2A27914C075B}"/>
              </a:ext>
            </a:extLst>
          </p:cNvPr>
          <p:cNvSpPr txBox="1"/>
          <p:nvPr/>
        </p:nvSpPr>
        <p:spPr>
          <a:xfrm>
            <a:off x="706772" y="1121022"/>
            <a:ext cx="6094602" cy="1046440"/>
          </a:xfrm>
          <a:prstGeom prst="rect">
            <a:avLst/>
          </a:prstGeom>
          <a:noFill/>
        </p:spPr>
        <p:txBody>
          <a:bodyPr wrap="square">
            <a:spAutoFit/>
          </a:bodyPr>
          <a:lstStyle/>
          <a:p>
            <a:pPr algn="l"/>
            <a:endParaRPr lang="de-DE" sz="800" b="0" i="0" u="none" strike="noStrike" baseline="0" dirty="0">
              <a:solidFill>
                <a:srgbClr val="000000"/>
              </a:solidFill>
              <a:latin typeface="Calibri" panose="020F0502020204030204" pitchFamily="34" charset="0"/>
            </a:endParaRPr>
          </a:p>
          <a:p>
            <a:r>
              <a:rPr lang="de-DE" sz="1800" b="1" i="0" u="none" strike="noStrike" baseline="0" dirty="0">
                <a:latin typeface="Calibri" panose="020F0502020204030204" pitchFamily="34" charset="0"/>
              </a:rPr>
              <a:t>Was könnte man präventiv in Eurem Verein tun, um Grenzverletzungen, sexuelle Übergriffe und vor allem sexuellen Missbrauch zu verhindern? </a:t>
            </a:r>
            <a:endParaRPr lang="de-DE" dirty="0"/>
          </a:p>
        </p:txBody>
      </p:sp>
      <p:pic>
        <p:nvPicPr>
          <p:cNvPr id="7" name="Grafik 6" descr="Ein Bild, das Text, Vektorgrafiken enthält.&#10;&#10;Automatisch generierte Beschreibung">
            <a:extLst>
              <a:ext uri="{FF2B5EF4-FFF2-40B4-BE49-F238E27FC236}">
                <a16:creationId xmlns:a16="http://schemas.microsoft.com/office/drawing/2014/main" id="{5F6230AD-8EA0-4A97-B636-36DDF24BC4D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59660" y="2775620"/>
            <a:ext cx="5715000" cy="3219450"/>
          </a:xfrm>
          <a:prstGeom prst="rect">
            <a:avLst/>
          </a:prstGeom>
        </p:spPr>
      </p:pic>
    </p:spTree>
    <p:extLst>
      <p:ext uri="{BB962C8B-B14F-4D97-AF65-F5344CB8AC3E}">
        <p14:creationId xmlns:p14="http://schemas.microsoft.com/office/powerpoint/2010/main" val="399408650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gradFill>
          <a:gsLst>
            <a:gs pos="100000">
              <a:schemeClr val="tx1"/>
            </a:gs>
            <a:gs pos="0">
              <a:schemeClr val="accent1">
                <a:alpha val="50000"/>
              </a:schemeClr>
            </a:gs>
            <a:gs pos="99000">
              <a:schemeClr val="accent5"/>
            </a:gs>
          </a:gsLst>
          <a:lin ang="3600000" scaled="0"/>
        </a:gradFill>
        <a:effectLst/>
      </p:bgPr>
    </p:bg>
    <p:spTree>
      <p:nvGrpSpPr>
        <p:cNvPr id="1" name=""/>
        <p:cNvGrpSpPr/>
        <p:nvPr/>
      </p:nvGrpSpPr>
      <p:grpSpPr>
        <a:xfrm>
          <a:off x="0" y="0"/>
          <a:ext cx="0" cy="0"/>
          <a:chOff x="0" y="0"/>
          <a:chExt cx="0" cy="0"/>
        </a:xfrm>
      </p:grpSpPr>
      <p:sp>
        <p:nvSpPr>
          <p:cNvPr id="9" name="Fußzeilenplatzhalter 8">
            <a:extLst>
              <a:ext uri="{FF2B5EF4-FFF2-40B4-BE49-F238E27FC236}">
                <a16:creationId xmlns:a16="http://schemas.microsoft.com/office/drawing/2014/main" id="{2C594D0F-523F-4CAA-986F-4DFE31175AAF}"/>
              </a:ext>
            </a:extLst>
          </p:cNvPr>
          <p:cNvSpPr>
            <a:spLocks noGrp="1"/>
          </p:cNvSpPr>
          <p:nvPr>
            <p:ph type="ftr" sz="quarter" idx="11"/>
          </p:nvPr>
        </p:nvSpPr>
        <p:spPr/>
        <p:txBody>
          <a:bodyPr/>
          <a:lstStyle/>
          <a:p>
            <a:r>
              <a:rPr lang="de-DE"/>
              <a:t>copyright Bundesverband Gewaltprävention</a:t>
            </a:r>
          </a:p>
        </p:txBody>
      </p:sp>
      <p:pic>
        <p:nvPicPr>
          <p:cNvPr id="3" name="Grafik 2">
            <a:extLst>
              <a:ext uri="{FF2B5EF4-FFF2-40B4-BE49-F238E27FC236}">
                <a16:creationId xmlns:a16="http://schemas.microsoft.com/office/drawing/2014/main" id="{AF142C28-1ACD-4645-99FE-7ED84015A817}"/>
              </a:ext>
            </a:extLst>
          </p:cNvPr>
          <p:cNvPicPr>
            <a:picLocks noChangeAspect="1"/>
          </p:cNvPicPr>
          <p:nvPr/>
        </p:nvPicPr>
        <p:blipFill>
          <a:blip r:embed="rId2"/>
          <a:stretch>
            <a:fillRect/>
          </a:stretch>
        </p:blipFill>
        <p:spPr>
          <a:xfrm>
            <a:off x="503852" y="471170"/>
            <a:ext cx="6156007" cy="5915659"/>
          </a:xfrm>
          <a:prstGeom prst="rect">
            <a:avLst/>
          </a:prstGeom>
        </p:spPr>
      </p:pic>
      <p:pic>
        <p:nvPicPr>
          <p:cNvPr id="5" name="Grafik 4">
            <a:extLst>
              <a:ext uri="{FF2B5EF4-FFF2-40B4-BE49-F238E27FC236}">
                <a16:creationId xmlns:a16="http://schemas.microsoft.com/office/drawing/2014/main" id="{D38F2F95-1573-4684-8045-37D5B6A640EA}"/>
              </a:ext>
            </a:extLst>
          </p:cNvPr>
          <p:cNvPicPr>
            <a:picLocks noChangeAspect="1"/>
          </p:cNvPicPr>
          <p:nvPr/>
        </p:nvPicPr>
        <p:blipFill>
          <a:blip r:embed="rId3"/>
          <a:stretch>
            <a:fillRect/>
          </a:stretch>
        </p:blipFill>
        <p:spPr>
          <a:xfrm>
            <a:off x="7679093" y="603869"/>
            <a:ext cx="3842820" cy="1812759"/>
          </a:xfrm>
          <a:prstGeom prst="rect">
            <a:avLst/>
          </a:prstGeom>
        </p:spPr>
      </p:pic>
      <p:sp>
        <p:nvSpPr>
          <p:cNvPr id="8" name="Textfeld 7">
            <a:extLst>
              <a:ext uri="{FF2B5EF4-FFF2-40B4-BE49-F238E27FC236}">
                <a16:creationId xmlns:a16="http://schemas.microsoft.com/office/drawing/2014/main" id="{11ED9C7D-B3FF-4334-83EE-3606474E7A0E}"/>
              </a:ext>
            </a:extLst>
          </p:cNvPr>
          <p:cNvSpPr txBox="1"/>
          <p:nvPr/>
        </p:nvSpPr>
        <p:spPr>
          <a:xfrm>
            <a:off x="7679093" y="2978091"/>
            <a:ext cx="3913098" cy="2215991"/>
          </a:xfrm>
          <a:prstGeom prst="rect">
            <a:avLst/>
          </a:prstGeom>
          <a:noFill/>
        </p:spPr>
        <p:txBody>
          <a:bodyPr wrap="square">
            <a:spAutoFit/>
          </a:bodyPr>
          <a:lstStyle/>
          <a:p>
            <a:pPr algn="l"/>
            <a:endParaRPr lang="de-DE" sz="1200" b="0" i="0" u="none" strike="noStrike" baseline="0" dirty="0">
              <a:solidFill>
                <a:srgbClr val="000000"/>
              </a:solidFill>
              <a:latin typeface="Arial" panose="020B0604020202020204" pitchFamily="34" charset="0"/>
            </a:endParaRPr>
          </a:p>
          <a:p>
            <a:r>
              <a:rPr lang="de-DE" sz="1800" b="1" i="0" u="none" strike="noStrike" baseline="0" dirty="0">
                <a:latin typeface="Arial" panose="020B0604020202020204" pitchFamily="34" charset="0"/>
              </a:rPr>
              <a:t>Wie gehen wir in unserer Institution mit dem Schutz der Kinder und Jugendlichen um? </a:t>
            </a:r>
            <a:endParaRPr lang="de-DE" sz="1800" b="0" i="0" u="none" strike="noStrike" baseline="0" dirty="0">
              <a:latin typeface="Arial" panose="020B0604020202020204" pitchFamily="34" charset="0"/>
            </a:endParaRPr>
          </a:p>
          <a:p>
            <a:r>
              <a:rPr lang="de-DE" sz="1800" b="0" i="0" u="none" strike="noStrike" baseline="0" dirty="0">
                <a:latin typeface="Wingdings" panose="05000000000000000000" pitchFamily="2" charset="2"/>
              </a:rPr>
              <a:t> </a:t>
            </a:r>
            <a:r>
              <a:rPr lang="de-DE" sz="1800" b="0" i="0" u="none" strike="noStrike" baseline="0" dirty="0">
                <a:latin typeface="Arial" panose="020B0604020202020204" pitchFamily="34" charset="0"/>
              </a:rPr>
              <a:t>Offen über das Thema sprechen </a:t>
            </a:r>
          </a:p>
          <a:p>
            <a:r>
              <a:rPr lang="de-DE" sz="1800" b="0" i="0" u="none" strike="noStrike" baseline="0" dirty="0">
                <a:latin typeface="Wingdings" panose="05000000000000000000" pitchFamily="2" charset="2"/>
              </a:rPr>
              <a:t> </a:t>
            </a:r>
            <a:r>
              <a:rPr lang="de-DE" sz="1800" b="0" i="0" u="none" strike="noStrike" baseline="0" dirty="0">
                <a:latin typeface="Arial" panose="020B0604020202020204" pitchFamily="34" charset="0"/>
              </a:rPr>
              <a:t>Satzung </a:t>
            </a:r>
          </a:p>
          <a:p>
            <a:r>
              <a:rPr lang="de-DE" sz="1800" b="0" i="0" u="none" strike="noStrike" baseline="0" dirty="0">
                <a:latin typeface="Wingdings" panose="05000000000000000000" pitchFamily="2" charset="2"/>
              </a:rPr>
              <a:t> </a:t>
            </a:r>
            <a:r>
              <a:rPr lang="de-DE" sz="1800" b="0" i="0" u="none" strike="noStrike" baseline="0" dirty="0">
                <a:latin typeface="Arial" panose="020B0604020202020204" pitchFamily="34" charset="0"/>
              </a:rPr>
              <a:t>Leitbild </a:t>
            </a:r>
          </a:p>
          <a:p>
            <a:r>
              <a:rPr lang="de-DE" sz="1800" b="0" i="0" u="none" strike="noStrike" baseline="0" dirty="0">
                <a:latin typeface="Wingdings" panose="05000000000000000000" pitchFamily="2" charset="2"/>
              </a:rPr>
              <a:t> </a:t>
            </a:r>
            <a:r>
              <a:rPr lang="de-DE" sz="1800" b="0" i="0" u="none" strike="noStrike" baseline="0" dirty="0">
                <a:latin typeface="Arial" panose="020B0604020202020204" pitchFamily="34" charset="0"/>
              </a:rPr>
              <a:t>Konsequenzen bei Fehlverhalten </a:t>
            </a:r>
          </a:p>
        </p:txBody>
      </p:sp>
    </p:spTree>
    <p:extLst>
      <p:ext uri="{BB962C8B-B14F-4D97-AF65-F5344CB8AC3E}">
        <p14:creationId xmlns:p14="http://schemas.microsoft.com/office/powerpoint/2010/main" val="33445371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gradFill>
          <a:gsLst>
            <a:gs pos="100000">
              <a:schemeClr val="tx1"/>
            </a:gs>
            <a:gs pos="0">
              <a:schemeClr val="accent1">
                <a:alpha val="50000"/>
              </a:schemeClr>
            </a:gs>
            <a:gs pos="99000">
              <a:schemeClr val="accent5"/>
            </a:gs>
          </a:gsLst>
          <a:lin ang="3600000" scaled="0"/>
        </a:gradFill>
        <a:effectLst/>
      </p:bgPr>
    </p:bg>
    <p:spTree>
      <p:nvGrpSpPr>
        <p:cNvPr id="1" name=""/>
        <p:cNvGrpSpPr/>
        <p:nvPr/>
      </p:nvGrpSpPr>
      <p:grpSpPr>
        <a:xfrm>
          <a:off x="0" y="0"/>
          <a:ext cx="0" cy="0"/>
          <a:chOff x="0" y="0"/>
          <a:chExt cx="0" cy="0"/>
        </a:xfrm>
      </p:grpSpPr>
      <p:sp>
        <p:nvSpPr>
          <p:cNvPr id="9" name="Fußzeilenplatzhalter 8">
            <a:extLst>
              <a:ext uri="{FF2B5EF4-FFF2-40B4-BE49-F238E27FC236}">
                <a16:creationId xmlns:a16="http://schemas.microsoft.com/office/drawing/2014/main" id="{2C594D0F-523F-4CAA-986F-4DFE31175AAF}"/>
              </a:ext>
            </a:extLst>
          </p:cNvPr>
          <p:cNvSpPr>
            <a:spLocks noGrp="1"/>
          </p:cNvSpPr>
          <p:nvPr>
            <p:ph type="ftr" sz="quarter" idx="11"/>
          </p:nvPr>
        </p:nvSpPr>
        <p:spPr/>
        <p:txBody>
          <a:bodyPr/>
          <a:lstStyle/>
          <a:p>
            <a:r>
              <a:rPr lang="de-DE"/>
              <a:t>copyright Bundesverband Gewaltprävention</a:t>
            </a:r>
          </a:p>
        </p:txBody>
      </p:sp>
      <p:pic>
        <p:nvPicPr>
          <p:cNvPr id="3" name="Grafik 2">
            <a:extLst>
              <a:ext uri="{FF2B5EF4-FFF2-40B4-BE49-F238E27FC236}">
                <a16:creationId xmlns:a16="http://schemas.microsoft.com/office/drawing/2014/main" id="{66BBBF24-1984-45EC-9FB2-AC4D1EDD7387}"/>
              </a:ext>
            </a:extLst>
          </p:cNvPr>
          <p:cNvPicPr>
            <a:picLocks noChangeAspect="1"/>
          </p:cNvPicPr>
          <p:nvPr/>
        </p:nvPicPr>
        <p:blipFill>
          <a:blip r:embed="rId2"/>
          <a:stretch>
            <a:fillRect/>
          </a:stretch>
        </p:blipFill>
        <p:spPr>
          <a:xfrm>
            <a:off x="390330" y="723754"/>
            <a:ext cx="5617762" cy="5410491"/>
          </a:xfrm>
          <a:prstGeom prst="rect">
            <a:avLst/>
          </a:prstGeom>
        </p:spPr>
      </p:pic>
      <p:sp>
        <p:nvSpPr>
          <p:cNvPr id="6" name="Textfeld 5">
            <a:extLst>
              <a:ext uri="{FF2B5EF4-FFF2-40B4-BE49-F238E27FC236}">
                <a16:creationId xmlns:a16="http://schemas.microsoft.com/office/drawing/2014/main" id="{AB559198-5159-4075-87B7-04650D8E96CC}"/>
              </a:ext>
            </a:extLst>
          </p:cNvPr>
          <p:cNvSpPr txBox="1"/>
          <p:nvPr/>
        </p:nvSpPr>
        <p:spPr>
          <a:xfrm>
            <a:off x="6853805" y="723754"/>
            <a:ext cx="4247161" cy="1638910"/>
          </a:xfrm>
          <a:prstGeom prst="rect">
            <a:avLst/>
          </a:prstGeom>
          <a:noFill/>
        </p:spPr>
        <p:txBody>
          <a:bodyPr wrap="square">
            <a:spAutoFit/>
          </a:bodyPr>
          <a:lstStyle/>
          <a:p>
            <a:pPr algn="l"/>
            <a:endParaRPr lang="de-DE" sz="1050" b="0" i="0" u="none" strike="noStrike" baseline="0" dirty="0">
              <a:solidFill>
                <a:srgbClr val="000000"/>
              </a:solidFill>
              <a:latin typeface="Arial" panose="020B0604020202020204" pitchFamily="34" charset="0"/>
            </a:endParaRPr>
          </a:p>
          <a:p>
            <a:r>
              <a:rPr lang="de-DE" sz="1800" b="1" i="0" u="none" strike="noStrike" baseline="0" dirty="0">
                <a:latin typeface="Arial" panose="020B0604020202020204" pitchFamily="34" charset="0"/>
              </a:rPr>
              <a:t>Lernen Sie Ihre (neuen) Mitarbeiter kennen! </a:t>
            </a:r>
          </a:p>
          <a:p>
            <a:endParaRPr lang="de-DE" b="1" dirty="0">
              <a:latin typeface="Arial" panose="020B0604020202020204" pitchFamily="34" charset="0"/>
            </a:endParaRPr>
          </a:p>
          <a:p>
            <a:r>
              <a:rPr lang="de-DE" b="1" dirty="0">
                <a:latin typeface="Arial" panose="020B0604020202020204" pitchFamily="34" charset="0"/>
              </a:rPr>
              <a:t>(aber vergessen sie dabei die alten Mitarbeiter nicht)</a:t>
            </a:r>
            <a:endParaRPr lang="de-DE" dirty="0"/>
          </a:p>
        </p:txBody>
      </p:sp>
      <p:pic>
        <p:nvPicPr>
          <p:cNvPr id="7" name="Grafik 6">
            <a:extLst>
              <a:ext uri="{FF2B5EF4-FFF2-40B4-BE49-F238E27FC236}">
                <a16:creationId xmlns:a16="http://schemas.microsoft.com/office/drawing/2014/main" id="{EA99DC07-AB29-4FE6-8CC3-CBE595E278A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53805" y="2931534"/>
            <a:ext cx="4348825" cy="2855945"/>
          </a:xfrm>
          <a:prstGeom prst="rect">
            <a:avLst/>
          </a:prstGeom>
        </p:spPr>
      </p:pic>
    </p:spTree>
    <p:extLst>
      <p:ext uri="{BB962C8B-B14F-4D97-AF65-F5344CB8AC3E}">
        <p14:creationId xmlns:p14="http://schemas.microsoft.com/office/powerpoint/2010/main" val="182528967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gradFill>
          <a:gsLst>
            <a:gs pos="100000">
              <a:schemeClr val="tx1"/>
            </a:gs>
            <a:gs pos="0">
              <a:schemeClr val="accent1">
                <a:alpha val="50000"/>
              </a:schemeClr>
            </a:gs>
            <a:gs pos="99000">
              <a:schemeClr val="accent5"/>
            </a:gs>
          </a:gsLst>
          <a:lin ang="3600000" scaled="0"/>
        </a:gradFill>
        <a:effectLst/>
      </p:bgPr>
    </p:bg>
    <p:spTree>
      <p:nvGrpSpPr>
        <p:cNvPr id="1" name=""/>
        <p:cNvGrpSpPr/>
        <p:nvPr/>
      </p:nvGrpSpPr>
      <p:grpSpPr>
        <a:xfrm>
          <a:off x="0" y="0"/>
          <a:ext cx="0" cy="0"/>
          <a:chOff x="0" y="0"/>
          <a:chExt cx="0" cy="0"/>
        </a:xfrm>
      </p:grpSpPr>
      <p:sp>
        <p:nvSpPr>
          <p:cNvPr id="9" name="Fußzeilenplatzhalter 8">
            <a:extLst>
              <a:ext uri="{FF2B5EF4-FFF2-40B4-BE49-F238E27FC236}">
                <a16:creationId xmlns:a16="http://schemas.microsoft.com/office/drawing/2014/main" id="{2C594D0F-523F-4CAA-986F-4DFE31175AAF}"/>
              </a:ext>
            </a:extLst>
          </p:cNvPr>
          <p:cNvSpPr>
            <a:spLocks noGrp="1"/>
          </p:cNvSpPr>
          <p:nvPr>
            <p:ph type="ftr" sz="quarter" idx="11"/>
          </p:nvPr>
        </p:nvSpPr>
        <p:spPr/>
        <p:txBody>
          <a:bodyPr/>
          <a:lstStyle/>
          <a:p>
            <a:r>
              <a:rPr lang="de-DE"/>
              <a:t>copyright Bundesverband Gewaltprävention</a:t>
            </a:r>
          </a:p>
        </p:txBody>
      </p:sp>
      <p:pic>
        <p:nvPicPr>
          <p:cNvPr id="3" name="Grafik 2">
            <a:extLst>
              <a:ext uri="{FF2B5EF4-FFF2-40B4-BE49-F238E27FC236}">
                <a16:creationId xmlns:a16="http://schemas.microsoft.com/office/drawing/2014/main" id="{BFB9F46F-E3A3-45C0-A505-814E9F45E9B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4522" y="415118"/>
            <a:ext cx="10163233" cy="5183249"/>
          </a:xfrm>
          <a:prstGeom prst="rect">
            <a:avLst/>
          </a:prstGeom>
        </p:spPr>
      </p:pic>
      <p:pic>
        <p:nvPicPr>
          <p:cNvPr id="5" name="Grafik 4">
            <a:extLst>
              <a:ext uri="{FF2B5EF4-FFF2-40B4-BE49-F238E27FC236}">
                <a16:creationId xmlns:a16="http://schemas.microsoft.com/office/drawing/2014/main" id="{9ED6978C-A4A2-4108-B664-B61CB85623C0}"/>
              </a:ext>
            </a:extLst>
          </p:cNvPr>
          <p:cNvPicPr>
            <a:picLocks noChangeAspect="1"/>
          </p:cNvPicPr>
          <p:nvPr/>
        </p:nvPicPr>
        <p:blipFill>
          <a:blip r:embed="rId3"/>
          <a:stretch>
            <a:fillRect/>
          </a:stretch>
        </p:blipFill>
        <p:spPr>
          <a:xfrm>
            <a:off x="7757594" y="4390441"/>
            <a:ext cx="2900161" cy="2415851"/>
          </a:xfrm>
          <a:prstGeom prst="rect">
            <a:avLst/>
          </a:prstGeom>
        </p:spPr>
      </p:pic>
    </p:spTree>
    <p:extLst>
      <p:ext uri="{BB962C8B-B14F-4D97-AF65-F5344CB8AC3E}">
        <p14:creationId xmlns:p14="http://schemas.microsoft.com/office/powerpoint/2010/main" val="168212952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gradFill>
          <a:gsLst>
            <a:gs pos="100000">
              <a:schemeClr val="tx1"/>
            </a:gs>
            <a:gs pos="0">
              <a:schemeClr val="accent1">
                <a:alpha val="50000"/>
              </a:schemeClr>
            </a:gs>
            <a:gs pos="99000">
              <a:schemeClr val="accent5"/>
            </a:gs>
          </a:gsLst>
          <a:lin ang="3600000" scaled="0"/>
        </a:gradFill>
        <a:effectLst/>
      </p:bgPr>
    </p:bg>
    <p:spTree>
      <p:nvGrpSpPr>
        <p:cNvPr id="1" name=""/>
        <p:cNvGrpSpPr/>
        <p:nvPr/>
      </p:nvGrpSpPr>
      <p:grpSpPr>
        <a:xfrm>
          <a:off x="0" y="0"/>
          <a:ext cx="0" cy="0"/>
          <a:chOff x="0" y="0"/>
          <a:chExt cx="0" cy="0"/>
        </a:xfrm>
      </p:grpSpPr>
      <p:sp>
        <p:nvSpPr>
          <p:cNvPr id="9" name="Fußzeilenplatzhalter 8">
            <a:extLst>
              <a:ext uri="{FF2B5EF4-FFF2-40B4-BE49-F238E27FC236}">
                <a16:creationId xmlns:a16="http://schemas.microsoft.com/office/drawing/2014/main" id="{2C594D0F-523F-4CAA-986F-4DFE31175AAF}"/>
              </a:ext>
            </a:extLst>
          </p:cNvPr>
          <p:cNvSpPr>
            <a:spLocks noGrp="1"/>
          </p:cNvSpPr>
          <p:nvPr>
            <p:ph type="ftr" sz="quarter" idx="11"/>
          </p:nvPr>
        </p:nvSpPr>
        <p:spPr/>
        <p:txBody>
          <a:bodyPr/>
          <a:lstStyle/>
          <a:p>
            <a:r>
              <a:rPr lang="de-DE"/>
              <a:t>copyright Bundesverband Gewaltprävention</a:t>
            </a:r>
          </a:p>
        </p:txBody>
      </p:sp>
      <p:pic>
        <p:nvPicPr>
          <p:cNvPr id="3" name="Grafik 2">
            <a:extLst>
              <a:ext uri="{FF2B5EF4-FFF2-40B4-BE49-F238E27FC236}">
                <a16:creationId xmlns:a16="http://schemas.microsoft.com/office/drawing/2014/main" id="{0B27F8ED-7D84-4E89-9B21-307F458A5B4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77077" y="565116"/>
            <a:ext cx="9699317" cy="5322500"/>
          </a:xfrm>
          <a:prstGeom prst="rect">
            <a:avLst/>
          </a:prstGeom>
        </p:spPr>
      </p:pic>
    </p:spTree>
    <p:extLst>
      <p:ext uri="{BB962C8B-B14F-4D97-AF65-F5344CB8AC3E}">
        <p14:creationId xmlns:p14="http://schemas.microsoft.com/office/powerpoint/2010/main" val="132380424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gradFill>
          <a:gsLst>
            <a:gs pos="100000">
              <a:schemeClr val="tx1"/>
            </a:gs>
            <a:gs pos="0">
              <a:schemeClr val="accent1">
                <a:alpha val="50000"/>
              </a:schemeClr>
            </a:gs>
            <a:gs pos="99000">
              <a:schemeClr val="accent5"/>
            </a:gs>
          </a:gsLst>
          <a:lin ang="3600000" scaled="0"/>
        </a:gradFill>
        <a:effectLst/>
      </p:bgPr>
    </p:bg>
    <p:spTree>
      <p:nvGrpSpPr>
        <p:cNvPr id="1" name=""/>
        <p:cNvGrpSpPr/>
        <p:nvPr/>
      </p:nvGrpSpPr>
      <p:grpSpPr>
        <a:xfrm>
          <a:off x="0" y="0"/>
          <a:ext cx="0" cy="0"/>
          <a:chOff x="0" y="0"/>
          <a:chExt cx="0" cy="0"/>
        </a:xfrm>
      </p:grpSpPr>
      <p:sp>
        <p:nvSpPr>
          <p:cNvPr id="9" name="Fußzeilenplatzhalter 8">
            <a:extLst>
              <a:ext uri="{FF2B5EF4-FFF2-40B4-BE49-F238E27FC236}">
                <a16:creationId xmlns:a16="http://schemas.microsoft.com/office/drawing/2014/main" id="{2C594D0F-523F-4CAA-986F-4DFE31175AAF}"/>
              </a:ext>
            </a:extLst>
          </p:cNvPr>
          <p:cNvSpPr>
            <a:spLocks noGrp="1"/>
          </p:cNvSpPr>
          <p:nvPr>
            <p:ph type="ftr" sz="quarter" idx="11"/>
          </p:nvPr>
        </p:nvSpPr>
        <p:spPr/>
        <p:txBody>
          <a:bodyPr/>
          <a:lstStyle/>
          <a:p>
            <a:r>
              <a:rPr lang="de-DE"/>
              <a:t>copyright Bundesverband Gewaltprävention</a:t>
            </a:r>
          </a:p>
        </p:txBody>
      </p:sp>
      <p:pic>
        <p:nvPicPr>
          <p:cNvPr id="3" name="Grafik 2">
            <a:extLst>
              <a:ext uri="{FF2B5EF4-FFF2-40B4-BE49-F238E27FC236}">
                <a16:creationId xmlns:a16="http://schemas.microsoft.com/office/drawing/2014/main" id="{F243DDE5-2936-40C2-BD19-DD1D55D42527}"/>
              </a:ext>
            </a:extLst>
          </p:cNvPr>
          <p:cNvPicPr>
            <a:picLocks noChangeAspect="1"/>
          </p:cNvPicPr>
          <p:nvPr/>
        </p:nvPicPr>
        <p:blipFill>
          <a:blip r:embed="rId2"/>
          <a:stretch>
            <a:fillRect/>
          </a:stretch>
        </p:blipFill>
        <p:spPr>
          <a:xfrm>
            <a:off x="640361" y="332843"/>
            <a:ext cx="6311867" cy="6023507"/>
          </a:xfrm>
          <a:prstGeom prst="rect">
            <a:avLst/>
          </a:prstGeom>
        </p:spPr>
      </p:pic>
      <p:sp>
        <p:nvSpPr>
          <p:cNvPr id="6" name="Textfeld 5">
            <a:extLst>
              <a:ext uri="{FF2B5EF4-FFF2-40B4-BE49-F238E27FC236}">
                <a16:creationId xmlns:a16="http://schemas.microsoft.com/office/drawing/2014/main" id="{4189FA6F-EA21-478B-A166-B89D7558255D}"/>
              </a:ext>
            </a:extLst>
          </p:cNvPr>
          <p:cNvSpPr txBox="1"/>
          <p:nvPr/>
        </p:nvSpPr>
        <p:spPr>
          <a:xfrm>
            <a:off x="7306810" y="332843"/>
            <a:ext cx="4321973" cy="3877985"/>
          </a:xfrm>
          <a:prstGeom prst="rect">
            <a:avLst/>
          </a:prstGeom>
          <a:noFill/>
        </p:spPr>
        <p:txBody>
          <a:bodyPr wrap="square">
            <a:spAutoFit/>
          </a:bodyPr>
          <a:lstStyle/>
          <a:p>
            <a:pPr algn="l"/>
            <a:endParaRPr lang="de-DE" sz="1200" b="0" i="0" u="none" strike="noStrike" baseline="0" dirty="0">
              <a:solidFill>
                <a:srgbClr val="000000"/>
              </a:solidFill>
              <a:latin typeface="Arial" panose="020B0604020202020204" pitchFamily="34" charset="0"/>
            </a:endParaRPr>
          </a:p>
          <a:p>
            <a:r>
              <a:rPr lang="de-DE" sz="1800" b="1" i="0" u="none" strike="noStrike" baseline="0" dirty="0">
                <a:latin typeface="Arial" panose="020B0604020202020204" pitchFamily="34" charset="0"/>
              </a:rPr>
              <a:t>Unser Angebot für </a:t>
            </a:r>
            <a:r>
              <a:rPr lang="de-DE" sz="1800" b="0" i="0" u="none" strike="noStrike" baseline="0" dirty="0">
                <a:latin typeface="Arial" panose="020B0604020202020204" pitchFamily="34" charset="0"/>
              </a:rPr>
              <a:t>(Sport-) </a:t>
            </a:r>
            <a:r>
              <a:rPr lang="de-DE" sz="1800" b="1" i="0" u="none" strike="noStrike" baseline="0" dirty="0">
                <a:latin typeface="Arial" panose="020B0604020202020204" pitchFamily="34" charset="0"/>
              </a:rPr>
              <a:t>Vereine </a:t>
            </a:r>
            <a:endParaRPr lang="de-DE" sz="1800" b="0" i="0" u="none" strike="noStrike" baseline="0" dirty="0">
              <a:latin typeface="Arial" panose="020B0604020202020204" pitchFamily="34" charset="0"/>
            </a:endParaRPr>
          </a:p>
          <a:p>
            <a:r>
              <a:rPr lang="de-DE" sz="1800" b="0" i="0" u="none" strike="noStrike" baseline="0" dirty="0">
                <a:latin typeface="Wingdings" panose="05000000000000000000" pitchFamily="2" charset="2"/>
              </a:rPr>
              <a:t> </a:t>
            </a:r>
            <a:r>
              <a:rPr lang="de-DE" sz="1800" b="0" i="0" u="none" strike="noStrike" baseline="0" dirty="0">
                <a:latin typeface="Arial" panose="020B0604020202020204" pitchFamily="34" charset="0"/>
              </a:rPr>
              <a:t>Wir kommen in den Verein vor Ort </a:t>
            </a:r>
          </a:p>
          <a:p>
            <a:r>
              <a:rPr lang="de-DE" sz="1800" b="0" i="0" u="none" strike="noStrike" baseline="0" dirty="0">
                <a:latin typeface="Wingdings" panose="05000000000000000000" pitchFamily="2" charset="2"/>
              </a:rPr>
              <a:t> </a:t>
            </a:r>
            <a:r>
              <a:rPr lang="de-DE" sz="1800" b="0" i="0" u="none" strike="noStrike" baseline="0" dirty="0">
                <a:latin typeface="Arial" panose="020B0604020202020204" pitchFamily="34" charset="0"/>
              </a:rPr>
              <a:t>Für alle Interessierten im Verein </a:t>
            </a:r>
          </a:p>
          <a:p>
            <a:r>
              <a:rPr lang="de-DE" sz="1800" b="0" i="0" u="none" strike="noStrike" baseline="0" dirty="0">
                <a:latin typeface="Wingdings" panose="05000000000000000000" pitchFamily="2" charset="2"/>
              </a:rPr>
              <a:t> </a:t>
            </a:r>
            <a:r>
              <a:rPr lang="de-DE" sz="1800" b="0" i="0" u="none" strike="noStrike" baseline="0" dirty="0">
                <a:latin typeface="Arial" panose="020B0604020202020204" pitchFamily="34" charset="0"/>
              </a:rPr>
              <a:t>Verein / Verband übernimmt</a:t>
            </a:r>
            <a:br>
              <a:rPr lang="de-DE" sz="1800" b="0" i="0" u="none" strike="noStrike" baseline="0" dirty="0">
                <a:latin typeface="Arial" panose="020B0604020202020204" pitchFamily="34" charset="0"/>
              </a:rPr>
            </a:br>
            <a:r>
              <a:rPr lang="de-DE" sz="1800" b="0" i="0" u="none" strike="noStrike" baseline="0" dirty="0">
                <a:latin typeface="Arial" panose="020B0604020202020204" pitchFamily="34" charset="0"/>
              </a:rPr>
              <a:t>     Raumorganisation und Einladung der</a:t>
            </a:r>
            <a:br>
              <a:rPr lang="de-DE" sz="1800" b="0" i="0" u="none" strike="noStrike" baseline="0" dirty="0">
                <a:latin typeface="Arial" panose="020B0604020202020204" pitchFamily="34" charset="0"/>
              </a:rPr>
            </a:br>
            <a:r>
              <a:rPr lang="de-DE" sz="1800" b="0" i="0" u="none" strike="noStrike" baseline="0" dirty="0">
                <a:latin typeface="Arial" panose="020B0604020202020204" pitchFamily="34" charset="0"/>
              </a:rPr>
              <a:t>     Teilnehmer (mind. 10-15 TN) </a:t>
            </a:r>
          </a:p>
          <a:p>
            <a:r>
              <a:rPr lang="de-DE" sz="1800" b="0" i="0" u="none" strike="noStrike" baseline="0" dirty="0">
                <a:latin typeface="Wingdings" panose="05000000000000000000" pitchFamily="2" charset="2"/>
              </a:rPr>
              <a:t> </a:t>
            </a:r>
            <a:r>
              <a:rPr lang="de-DE" sz="1800" b="0" i="0" u="none" strike="noStrike" baseline="0" dirty="0">
                <a:latin typeface="Arial" panose="020B0604020202020204" pitchFamily="34" charset="0"/>
              </a:rPr>
              <a:t>Bundesverband stellt Referenten und</a:t>
            </a:r>
            <a:br>
              <a:rPr lang="de-DE" sz="1800" b="0" i="0" u="none" strike="noStrike" baseline="0" dirty="0">
                <a:latin typeface="Arial" panose="020B0604020202020204" pitchFamily="34" charset="0"/>
              </a:rPr>
            </a:br>
            <a:r>
              <a:rPr lang="de-DE" sz="1800" b="0" i="0" u="none" strike="noStrike" baseline="0" dirty="0">
                <a:latin typeface="Arial" panose="020B0604020202020204" pitchFamily="34" charset="0"/>
              </a:rPr>
              <a:t>     Medienpool </a:t>
            </a:r>
          </a:p>
          <a:p>
            <a:r>
              <a:rPr lang="de-DE" sz="1800" b="0" i="0" u="none" strike="noStrike" baseline="0" dirty="0">
                <a:latin typeface="Wingdings" panose="05000000000000000000" pitchFamily="2" charset="2"/>
              </a:rPr>
              <a:t> </a:t>
            </a:r>
            <a:r>
              <a:rPr lang="de-DE" sz="1800" b="0" i="0" u="none" strike="noStrike" baseline="0" dirty="0">
                <a:latin typeface="Arial" panose="020B0604020202020204" pitchFamily="34" charset="0"/>
              </a:rPr>
              <a:t>Verein kommt somit nur für einen</a:t>
            </a:r>
            <a:br>
              <a:rPr lang="de-DE" sz="1800" b="0" i="0" u="none" strike="noStrike" baseline="0" dirty="0">
                <a:latin typeface="Arial" panose="020B0604020202020204" pitchFamily="34" charset="0"/>
              </a:rPr>
            </a:br>
            <a:r>
              <a:rPr lang="de-DE" sz="1800" b="0" i="0" u="none" strike="noStrike" baseline="0" dirty="0">
                <a:latin typeface="Arial" panose="020B0604020202020204" pitchFamily="34" charset="0"/>
              </a:rPr>
              <a:t>     festgesetzten Inhouse-Ausbildungs- </a:t>
            </a:r>
            <a:br>
              <a:rPr lang="de-DE" sz="1800" b="0" i="0" u="none" strike="noStrike" baseline="0" dirty="0">
                <a:latin typeface="Arial" panose="020B0604020202020204" pitchFamily="34" charset="0"/>
              </a:rPr>
            </a:br>
            <a:r>
              <a:rPr lang="de-DE" sz="1800" b="0" i="0" u="none" strike="noStrike" baseline="0" dirty="0">
                <a:latin typeface="Arial" panose="020B0604020202020204" pitchFamily="34" charset="0"/>
              </a:rPr>
              <a:t>     preis auf. (inkl. Urkunden und</a:t>
            </a:r>
            <a:br>
              <a:rPr lang="de-DE" sz="1800" b="0" i="0" u="none" strike="noStrike" baseline="0" dirty="0">
                <a:latin typeface="Arial" panose="020B0604020202020204" pitchFamily="34" charset="0"/>
              </a:rPr>
            </a:br>
            <a:r>
              <a:rPr lang="de-DE" sz="1800" b="0" i="0" u="none" strike="noStrike" baseline="0" dirty="0">
                <a:latin typeface="Arial" panose="020B0604020202020204" pitchFamily="34" charset="0"/>
              </a:rPr>
              <a:t>     Unterlagen) z.B. auch bei größeren</a:t>
            </a:r>
            <a:br>
              <a:rPr lang="de-DE" sz="1800" b="0" i="0" u="none" strike="noStrike" baseline="0" dirty="0">
                <a:latin typeface="Arial" panose="020B0604020202020204" pitchFamily="34" charset="0"/>
              </a:rPr>
            </a:br>
            <a:r>
              <a:rPr lang="de-DE" sz="1800" b="0" i="0" u="none" strike="noStrike" baseline="0" dirty="0">
                <a:latin typeface="Arial" panose="020B0604020202020204" pitchFamily="34" charset="0"/>
              </a:rPr>
              <a:t>     Präventionsveranstaltungen</a:t>
            </a:r>
          </a:p>
        </p:txBody>
      </p:sp>
      <p:pic>
        <p:nvPicPr>
          <p:cNvPr id="7" name="Grafik 6">
            <a:extLst>
              <a:ext uri="{FF2B5EF4-FFF2-40B4-BE49-F238E27FC236}">
                <a16:creationId xmlns:a16="http://schemas.microsoft.com/office/drawing/2014/main" id="{9BB4C8CC-EE3D-4D7B-82EB-8069E2799A4D}"/>
              </a:ext>
            </a:extLst>
          </p:cNvPr>
          <p:cNvPicPr>
            <a:picLocks noChangeAspect="1"/>
          </p:cNvPicPr>
          <p:nvPr/>
        </p:nvPicPr>
        <p:blipFill>
          <a:blip r:embed="rId3"/>
          <a:stretch>
            <a:fillRect/>
          </a:stretch>
        </p:blipFill>
        <p:spPr>
          <a:xfrm>
            <a:off x="8153400" y="4295650"/>
            <a:ext cx="2765502" cy="2163337"/>
          </a:xfrm>
          <a:prstGeom prst="rect">
            <a:avLst/>
          </a:prstGeom>
        </p:spPr>
      </p:pic>
    </p:spTree>
    <p:extLst>
      <p:ext uri="{BB962C8B-B14F-4D97-AF65-F5344CB8AC3E}">
        <p14:creationId xmlns:p14="http://schemas.microsoft.com/office/powerpoint/2010/main" val="293302213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gradFill>
          <a:gsLst>
            <a:gs pos="100000">
              <a:schemeClr val="tx1"/>
            </a:gs>
            <a:gs pos="0">
              <a:schemeClr val="accent1">
                <a:alpha val="50000"/>
              </a:schemeClr>
            </a:gs>
            <a:gs pos="99000">
              <a:schemeClr val="accent5"/>
            </a:gs>
          </a:gsLst>
          <a:lin ang="3600000" scaled="0"/>
        </a:gradFill>
        <a:effectLst/>
      </p:bgPr>
    </p:bg>
    <p:spTree>
      <p:nvGrpSpPr>
        <p:cNvPr id="1" name=""/>
        <p:cNvGrpSpPr/>
        <p:nvPr/>
      </p:nvGrpSpPr>
      <p:grpSpPr>
        <a:xfrm>
          <a:off x="0" y="0"/>
          <a:ext cx="0" cy="0"/>
          <a:chOff x="0" y="0"/>
          <a:chExt cx="0" cy="0"/>
        </a:xfrm>
      </p:grpSpPr>
      <p:sp>
        <p:nvSpPr>
          <p:cNvPr id="9" name="Fußzeilenplatzhalter 8">
            <a:extLst>
              <a:ext uri="{FF2B5EF4-FFF2-40B4-BE49-F238E27FC236}">
                <a16:creationId xmlns:a16="http://schemas.microsoft.com/office/drawing/2014/main" id="{2C594D0F-523F-4CAA-986F-4DFE31175AAF}"/>
              </a:ext>
            </a:extLst>
          </p:cNvPr>
          <p:cNvSpPr>
            <a:spLocks noGrp="1"/>
          </p:cNvSpPr>
          <p:nvPr>
            <p:ph type="ftr" sz="quarter" idx="11"/>
          </p:nvPr>
        </p:nvSpPr>
        <p:spPr/>
        <p:txBody>
          <a:bodyPr/>
          <a:lstStyle/>
          <a:p>
            <a:r>
              <a:rPr lang="de-DE"/>
              <a:t>copyright Bundesverband Gewaltprävention</a:t>
            </a:r>
          </a:p>
        </p:txBody>
      </p:sp>
      <p:pic>
        <p:nvPicPr>
          <p:cNvPr id="3" name="Grafik 2">
            <a:extLst>
              <a:ext uri="{FF2B5EF4-FFF2-40B4-BE49-F238E27FC236}">
                <a16:creationId xmlns:a16="http://schemas.microsoft.com/office/drawing/2014/main" id="{8213D6CA-DDC9-421A-AC04-70E92F277790}"/>
              </a:ext>
            </a:extLst>
          </p:cNvPr>
          <p:cNvPicPr>
            <a:picLocks noChangeAspect="1"/>
          </p:cNvPicPr>
          <p:nvPr/>
        </p:nvPicPr>
        <p:blipFill>
          <a:blip r:embed="rId2"/>
          <a:stretch>
            <a:fillRect/>
          </a:stretch>
        </p:blipFill>
        <p:spPr>
          <a:xfrm>
            <a:off x="503854" y="436687"/>
            <a:ext cx="6365610" cy="5984625"/>
          </a:xfrm>
          <a:prstGeom prst="rect">
            <a:avLst/>
          </a:prstGeom>
        </p:spPr>
      </p:pic>
      <p:pic>
        <p:nvPicPr>
          <p:cNvPr id="5" name="Grafik 4">
            <a:extLst>
              <a:ext uri="{FF2B5EF4-FFF2-40B4-BE49-F238E27FC236}">
                <a16:creationId xmlns:a16="http://schemas.microsoft.com/office/drawing/2014/main" id="{97255F6E-D616-494D-94E2-EBD298A5C0F1}"/>
              </a:ext>
            </a:extLst>
          </p:cNvPr>
          <p:cNvPicPr>
            <a:picLocks noChangeAspect="1"/>
          </p:cNvPicPr>
          <p:nvPr/>
        </p:nvPicPr>
        <p:blipFill>
          <a:blip r:embed="rId3"/>
          <a:stretch>
            <a:fillRect/>
          </a:stretch>
        </p:blipFill>
        <p:spPr>
          <a:xfrm>
            <a:off x="7400923" y="1194383"/>
            <a:ext cx="4287223" cy="2663597"/>
          </a:xfrm>
          <a:prstGeom prst="rect">
            <a:avLst/>
          </a:prstGeom>
        </p:spPr>
      </p:pic>
      <p:sp>
        <p:nvSpPr>
          <p:cNvPr id="6" name="Textfeld 5">
            <a:extLst>
              <a:ext uri="{FF2B5EF4-FFF2-40B4-BE49-F238E27FC236}">
                <a16:creationId xmlns:a16="http://schemas.microsoft.com/office/drawing/2014/main" id="{28BC81FA-B12C-4680-88F6-0EC99E9B6B0A}"/>
              </a:ext>
            </a:extLst>
          </p:cNvPr>
          <p:cNvSpPr txBox="1"/>
          <p:nvPr/>
        </p:nvSpPr>
        <p:spPr>
          <a:xfrm>
            <a:off x="7400923" y="4236098"/>
            <a:ext cx="4287223" cy="1200329"/>
          </a:xfrm>
          <a:prstGeom prst="rect">
            <a:avLst/>
          </a:prstGeom>
          <a:noFill/>
        </p:spPr>
        <p:txBody>
          <a:bodyPr wrap="square" rtlCol="0">
            <a:spAutoFit/>
          </a:bodyPr>
          <a:lstStyle/>
          <a:p>
            <a:r>
              <a:rPr lang="de-DE" dirty="0"/>
              <a:t>Ausarbeiten des Ehrenkodex und abstimmen mit Vorstandschaft, danach Weitergabe zur Unterschrift an alle Mitarbeiter im Kinder- und Jugendbereich.</a:t>
            </a:r>
          </a:p>
        </p:txBody>
      </p:sp>
    </p:spTree>
    <p:extLst>
      <p:ext uri="{BB962C8B-B14F-4D97-AF65-F5344CB8AC3E}">
        <p14:creationId xmlns:p14="http://schemas.microsoft.com/office/powerpoint/2010/main" val="40208496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gradFill>
          <a:gsLst>
            <a:gs pos="100000">
              <a:schemeClr val="tx1"/>
            </a:gs>
            <a:gs pos="0">
              <a:schemeClr val="accent1">
                <a:alpha val="50000"/>
              </a:schemeClr>
            </a:gs>
            <a:gs pos="99000">
              <a:schemeClr val="accent5"/>
            </a:gs>
          </a:gsLst>
          <a:lin ang="3600000" scaled="0"/>
        </a:gradFill>
        <a:effectLst/>
      </p:bgPr>
    </p:bg>
    <p:spTree>
      <p:nvGrpSpPr>
        <p:cNvPr id="1" name=""/>
        <p:cNvGrpSpPr/>
        <p:nvPr/>
      </p:nvGrpSpPr>
      <p:grpSpPr>
        <a:xfrm>
          <a:off x="0" y="0"/>
          <a:ext cx="0" cy="0"/>
          <a:chOff x="0" y="0"/>
          <a:chExt cx="0" cy="0"/>
        </a:xfrm>
      </p:grpSpPr>
      <p:sp>
        <p:nvSpPr>
          <p:cNvPr id="9" name="Fußzeilenplatzhalter 8">
            <a:extLst>
              <a:ext uri="{FF2B5EF4-FFF2-40B4-BE49-F238E27FC236}">
                <a16:creationId xmlns:a16="http://schemas.microsoft.com/office/drawing/2014/main" id="{2C594D0F-523F-4CAA-986F-4DFE31175AAF}"/>
              </a:ext>
            </a:extLst>
          </p:cNvPr>
          <p:cNvSpPr>
            <a:spLocks noGrp="1"/>
          </p:cNvSpPr>
          <p:nvPr>
            <p:ph type="ftr" sz="quarter" idx="11"/>
          </p:nvPr>
        </p:nvSpPr>
        <p:spPr/>
        <p:txBody>
          <a:bodyPr/>
          <a:lstStyle/>
          <a:p>
            <a:r>
              <a:rPr lang="de-DE"/>
              <a:t>copyright Bundesverband Gewaltprävention</a:t>
            </a:r>
          </a:p>
        </p:txBody>
      </p:sp>
      <p:pic>
        <p:nvPicPr>
          <p:cNvPr id="3" name="Grafik 2">
            <a:extLst>
              <a:ext uri="{FF2B5EF4-FFF2-40B4-BE49-F238E27FC236}">
                <a16:creationId xmlns:a16="http://schemas.microsoft.com/office/drawing/2014/main" id="{493BF5A1-D17A-45D3-B604-7104ADB01FEA}"/>
              </a:ext>
            </a:extLst>
          </p:cNvPr>
          <p:cNvPicPr>
            <a:picLocks noChangeAspect="1"/>
          </p:cNvPicPr>
          <p:nvPr/>
        </p:nvPicPr>
        <p:blipFill>
          <a:blip r:embed="rId2"/>
          <a:stretch>
            <a:fillRect/>
          </a:stretch>
        </p:blipFill>
        <p:spPr>
          <a:xfrm>
            <a:off x="317240" y="456296"/>
            <a:ext cx="6212763" cy="5876727"/>
          </a:xfrm>
          <a:prstGeom prst="rect">
            <a:avLst/>
          </a:prstGeom>
        </p:spPr>
      </p:pic>
      <p:sp>
        <p:nvSpPr>
          <p:cNvPr id="6" name="Textfeld 5">
            <a:extLst>
              <a:ext uri="{FF2B5EF4-FFF2-40B4-BE49-F238E27FC236}">
                <a16:creationId xmlns:a16="http://schemas.microsoft.com/office/drawing/2014/main" id="{2D54FEB0-02F0-4353-8FDA-29851C0A2BDD}"/>
              </a:ext>
            </a:extLst>
          </p:cNvPr>
          <p:cNvSpPr txBox="1"/>
          <p:nvPr/>
        </p:nvSpPr>
        <p:spPr>
          <a:xfrm>
            <a:off x="6939701" y="620043"/>
            <a:ext cx="4935059" cy="3816429"/>
          </a:xfrm>
          <a:prstGeom prst="rect">
            <a:avLst/>
          </a:prstGeom>
          <a:noFill/>
        </p:spPr>
        <p:txBody>
          <a:bodyPr wrap="square">
            <a:spAutoFit/>
          </a:bodyPr>
          <a:lstStyle/>
          <a:p>
            <a:pPr algn="l"/>
            <a:endParaRPr lang="de-DE" sz="1400" b="0" i="0" u="none" strike="noStrike" baseline="0" dirty="0">
              <a:solidFill>
                <a:srgbClr val="000000"/>
              </a:solidFill>
              <a:latin typeface="Arial" panose="020B0604020202020204" pitchFamily="34" charset="0"/>
            </a:endParaRPr>
          </a:p>
          <a:p>
            <a:r>
              <a:rPr lang="de-DE" sz="2000" b="1" i="0" u="none" strike="noStrike" baseline="0" dirty="0">
                <a:latin typeface="Arial" panose="020B0604020202020204" pitchFamily="34" charset="0"/>
              </a:rPr>
              <a:t>Eltern sollten über alles informiert sein! </a:t>
            </a:r>
            <a:endParaRPr lang="de-DE" sz="2000" b="0" i="0" u="none" strike="noStrike" baseline="0" dirty="0">
              <a:latin typeface="Arial" panose="020B0604020202020204" pitchFamily="34" charset="0"/>
            </a:endParaRPr>
          </a:p>
          <a:p>
            <a:r>
              <a:rPr lang="de-DE" sz="2000" b="0" i="0" u="none" strike="noStrike" baseline="0" dirty="0">
                <a:latin typeface="Wingdings" panose="05000000000000000000" pitchFamily="2" charset="2"/>
              </a:rPr>
              <a:t> </a:t>
            </a:r>
            <a:r>
              <a:rPr lang="de-DE" sz="2000" b="0" i="0" u="none" strike="noStrike" baseline="0" dirty="0">
                <a:latin typeface="Arial" panose="020B0604020202020204" pitchFamily="34" charset="0"/>
              </a:rPr>
              <a:t>Regelmäßige Elternabende in den</a:t>
            </a:r>
            <a:br>
              <a:rPr lang="de-DE" sz="2000" b="0" i="0" u="none" strike="noStrike" baseline="0" dirty="0">
                <a:latin typeface="Arial" panose="020B0604020202020204" pitchFamily="34" charset="0"/>
              </a:rPr>
            </a:br>
            <a:r>
              <a:rPr lang="de-DE" sz="2000" b="0" i="0" u="none" strike="noStrike" baseline="0" dirty="0">
                <a:latin typeface="Arial" panose="020B0604020202020204" pitchFamily="34" charset="0"/>
              </a:rPr>
              <a:t>     einzelnen Kinder-/Jugendgruppen </a:t>
            </a:r>
          </a:p>
          <a:p>
            <a:r>
              <a:rPr lang="de-DE" sz="2000" b="0" i="0" u="none" strike="noStrike" baseline="0" dirty="0">
                <a:latin typeface="Wingdings" panose="05000000000000000000" pitchFamily="2" charset="2"/>
              </a:rPr>
              <a:t> </a:t>
            </a:r>
            <a:r>
              <a:rPr lang="de-DE" sz="2000" b="0" i="0" u="none" strike="noStrike" baseline="0" dirty="0">
                <a:latin typeface="Arial" panose="020B0604020202020204" pitchFamily="34" charset="0"/>
              </a:rPr>
              <a:t>Absprachen treffen und Regeln</a:t>
            </a:r>
            <a:br>
              <a:rPr lang="de-DE" sz="2000" b="0" i="0" u="none" strike="noStrike" baseline="0" dirty="0">
                <a:latin typeface="Arial" panose="020B0604020202020204" pitchFamily="34" charset="0"/>
              </a:rPr>
            </a:br>
            <a:r>
              <a:rPr lang="de-DE" sz="2000" b="0" i="0" u="none" strike="noStrike" baseline="0" dirty="0">
                <a:latin typeface="Arial" panose="020B0604020202020204" pitchFamily="34" charset="0"/>
              </a:rPr>
              <a:t>     vereinbaren </a:t>
            </a:r>
          </a:p>
          <a:p>
            <a:r>
              <a:rPr lang="de-DE" sz="1800" b="0" i="0" u="none" strike="noStrike" baseline="0" dirty="0">
                <a:latin typeface="Arial" panose="020B0604020202020204" pitchFamily="34" charset="0"/>
              </a:rPr>
              <a:t> </a:t>
            </a:r>
            <a:r>
              <a:rPr lang="de-DE" sz="1800" b="0" i="1" u="none" strike="noStrike" baseline="0" dirty="0">
                <a:latin typeface="Arial" panose="020B0604020202020204" pitchFamily="34" charset="0"/>
              </a:rPr>
              <a:t>Bringen und Abholen der Kinder </a:t>
            </a:r>
            <a:endParaRPr lang="de-DE" sz="1800" b="0" i="0" u="none" strike="noStrike" baseline="0" dirty="0">
              <a:latin typeface="Arial" panose="020B0604020202020204" pitchFamily="34" charset="0"/>
            </a:endParaRPr>
          </a:p>
          <a:p>
            <a:r>
              <a:rPr lang="de-DE" sz="1800" b="0" i="0" u="none" strike="noStrike" baseline="0" dirty="0">
                <a:latin typeface="Arial" panose="020B0604020202020204" pitchFamily="34" charset="0"/>
              </a:rPr>
              <a:t> </a:t>
            </a:r>
            <a:r>
              <a:rPr lang="de-DE" sz="1800" b="0" i="1" u="none" strike="noStrike" baseline="0" dirty="0">
                <a:latin typeface="Arial" panose="020B0604020202020204" pitchFamily="34" charset="0"/>
              </a:rPr>
              <a:t>Eltern in Umkleidekabinen </a:t>
            </a:r>
            <a:endParaRPr lang="de-DE" sz="1800" b="0" i="0" u="none" strike="noStrike" baseline="0" dirty="0">
              <a:latin typeface="Arial" panose="020B0604020202020204" pitchFamily="34" charset="0"/>
            </a:endParaRPr>
          </a:p>
          <a:p>
            <a:r>
              <a:rPr lang="de-DE" sz="1800" b="0" i="0" u="none" strike="noStrike" baseline="0" dirty="0">
                <a:latin typeface="Arial" panose="020B0604020202020204" pitchFamily="34" charset="0"/>
              </a:rPr>
              <a:t> </a:t>
            </a:r>
            <a:r>
              <a:rPr lang="de-DE" sz="1800" b="0" i="1" u="none" strike="noStrike" baseline="0" dirty="0">
                <a:latin typeface="Arial" panose="020B0604020202020204" pitchFamily="34" charset="0"/>
              </a:rPr>
              <a:t>Dusch- und Umkleidesituation </a:t>
            </a:r>
            <a:endParaRPr lang="de-DE" sz="1800" b="0" i="0" u="none" strike="noStrike" baseline="0" dirty="0">
              <a:latin typeface="Arial" panose="020B0604020202020204" pitchFamily="34" charset="0"/>
            </a:endParaRPr>
          </a:p>
          <a:p>
            <a:r>
              <a:rPr lang="de-DE" sz="1800" b="0" i="0" u="none" strike="noStrike" baseline="0" dirty="0">
                <a:latin typeface="Arial" panose="020B0604020202020204" pitchFamily="34" charset="0"/>
              </a:rPr>
              <a:t> </a:t>
            </a:r>
            <a:r>
              <a:rPr lang="de-DE" sz="1800" b="0" i="1" u="none" strike="noStrike" baseline="0" dirty="0">
                <a:latin typeface="Arial" panose="020B0604020202020204" pitchFamily="34" charset="0"/>
              </a:rPr>
              <a:t>Regeln für Kinder/Jugendliche </a:t>
            </a:r>
            <a:br>
              <a:rPr lang="de-DE" sz="1800" b="0" i="1" u="none" strike="noStrike" baseline="0" dirty="0">
                <a:latin typeface="Arial" panose="020B0604020202020204" pitchFamily="34" charset="0"/>
              </a:rPr>
            </a:br>
            <a:r>
              <a:rPr lang="de-DE" sz="1800" b="0" i="1" u="none" strike="noStrike" baseline="0" dirty="0">
                <a:latin typeface="Arial" panose="020B0604020202020204" pitchFamily="34" charset="0"/>
              </a:rPr>
              <a:t>   (z.B.  Umgang mit dem Handy) </a:t>
            </a:r>
            <a:endParaRPr lang="de-DE" sz="1800" b="0" i="0" u="none" strike="noStrike" baseline="0" dirty="0">
              <a:latin typeface="Arial" panose="020B0604020202020204" pitchFamily="34" charset="0"/>
            </a:endParaRPr>
          </a:p>
          <a:p>
            <a:r>
              <a:rPr lang="de-DE" sz="1800" b="0" i="0" u="none" strike="noStrike" baseline="0" dirty="0">
                <a:latin typeface="Arial" panose="020B0604020202020204" pitchFamily="34" charset="0"/>
              </a:rPr>
              <a:t></a:t>
            </a:r>
            <a:r>
              <a:rPr lang="de-DE" sz="1800" b="0" i="1" u="none" strike="noStrike" baseline="0" dirty="0">
                <a:latin typeface="Arial" panose="020B0604020202020204" pitchFamily="34" charset="0"/>
              </a:rPr>
              <a:t>… </a:t>
            </a:r>
            <a:endParaRPr lang="de-DE" sz="1800" b="0" i="0" u="none" strike="noStrike" baseline="0" dirty="0">
              <a:latin typeface="Arial" panose="020B0604020202020204" pitchFamily="34" charset="0"/>
            </a:endParaRPr>
          </a:p>
        </p:txBody>
      </p:sp>
      <p:pic>
        <p:nvPicPr>
          <p:cNvPr id="7" name="Grafik 6" descr="Ein Bild, das Person, Gruppe, darstellend enthält.&#10;&#10;Automatisch generierte Beschreibung">
            <a:extLst>
              <a:ext uri="{FF2B5EF4-FFF2-40B4-BE49-F238E27FC236}">
                <a16:creationId xmlns:a16="http://schemas.microsoft.com/office/drawing/2014/main" id="{479B8D9A-7073-4D96-9C6F-0FAD2D203D5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41704" y="4517261"/>
            <a:ext cx="4016321" cy="1815762"/>
          </a:xfrm>
          <a:prstGeom prst="rect">
            <a:avLst/>
          </a:prstGeom>
        </p:spPr>
      </p:pic>
    </p:spTree>
    <p:extLst>
      <p:ext uri="{BB962C8B-B14F-4D97-AF65-F5344CB8AC3E}">
        <p14:creationId xmlns:p14="http://schemas.microsoft.com/office/powerpoint/2010/main" val="91203424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gradFill>
          <a:gsLst>
            <a:gs pos="100000">
              <a:schemeClr val="tx1"/>
            </a:gs>
            <a:gs pos="0">
              <a:schemeClr val="accent1">
                <a:alpha val="50000"/>
              </a:schemeClr>
            </a:gs>
            <a:gs pos="99000">
              <a:schemeClr val="accent5"/>
            </a:gs>
          </a:gsLst>
          <a:lin ang="3600000" scaled="0"/>
        </a:gradFill>
        <a:effectLst/>
      </p:bgPr>
    </p:bg>
    <p:spTree>
      <p:nvGrpSpPr>
        <p:cNvPr id="1" name=""/>
        <p:cNvGrpSpPr/>
        <p:nvPr/>
      </p:nvGrpSpPr>
      <p:grpSpPr>
        <a:xfrm>
          <a:off x="0" y="0"/>
          <a:ext cx="0" cy="0"/>
          <a:chOff x="0" y="0"/>
          <a:chExt cx="0" cy="0"/>
        </a:xfrm>
      </p:grpSpPr>
      <p:sp>
        <p:nvSpPr>
          <p:cNvPr id="9" name="Fußzeilenplatzhalter 8">
            <a:extLst>
              <a:ext uri="{FF2B5EF4-FFF2-40B4-BE49-F238E27FC236}">
                <a16:creationId xmlns:a16="http://schemas.microsoft.com/office/drawing/2014/main" id="{2C594D0F-523F-4CAA-986F-4DFE31175AAF}"/>
              </a:ext>
            </a:extLst>
          </p:cNvPr>
          <p:cNvSpPr>
            <a:spLocks noGrp="1"/>
          </p:cNvSpPr>
          <p:nvPr>
            <p:ph type="ftr" sz="quarter" idx="11"/>
          </p:nvPr>
        </p:nvSpPr>
        <p:spPr/>
        <p:txBody>
          <a:bodyPr/>
          <a:lstStyle/>
          <a:p>
            <a:r>
              <a:rPr lang="de-DE"/>
              <a:t>copyright Bundesverband Gewaltprävention</a:t>
            </a:r>
          </a:p>
        </p:txBody>
      </p:sp>
      <p:pic>
        <p:nvPicPr>
          <p:cNvPr id="3" name="Grafik 2" descr="Ein Bild, das Text enthält.&#10;&#10;Automatisch generierte Beschreibung">
            <a:extLst>
              <a:ext uri="{FF2B5EF4-FFF2-40B4-BE49-F238E27FC236}">
                <a16:creationId xmlns:a16="http://schemas.microsoft.com/office/drawing/2014/main" id="{AB77F4C8-655B-4AEF-9F8A-05069041548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1476" y="1158227"/>
            <a:ext cx="8355814" cy="4449471"/>
          </a:xfrm>
          <a:prstGeom prst="rect">
            <a:avLst/>
          </a:prstGeom>
        </p:spPr>
      </p:pic>
      <p:pic>
        <p:nvPicPr>
          <p:cNvPr id="5" name="Grafik 4" descr="Ein Bild, das Person, draußen, Mädchen, darstellend enthält.&#10;&#10;Automatisch generierte Beschreibung">
            <a:extLst>
              <a:ext uri="{FF2B5EF4-FFF2-40B4-BE49-F238E27FC236}">
                <a16:creationId xmlns:a16="http://schemas.microsoft.com/office/drawing/2014/main" id="{FD69DB74-2BFA-45CD-B4E2-1EC4D3793A2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05942" y="2466164"/>
            <a:ext cx="3135990" cy="2048847"/>
          </a:xfrm>
          <a:prstGeom prst="rect">
            <a:avLst/>
          </a:prstGeom>
        </p:spPr>
      </p:pic>
    </p:spTree>
    <p:extLst>
      <p:ext uri="{BB962C8B-B14F-4D97-AF65-F5344CB8AC3E}">
        <p14:creationId xmlns:p14="http://schemas.microsoft.com/office/powerpoint/2010/main" val="334311865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gradFill>
          <a:gsLst>
            <a:gs pos="100000">
              <a:schemeClr val="tx1"/>
            </a:gs>
            <a:gs pos="0">
              <a:schemeClr val="accent1">
                <a:alpha val="50000"/>
              </a:schemeClr>
            </a:gs>
            <a:gs pos="99000">
              <a:schemeClr val="accent5"/>
            </a:gs>
          </a:gsLst>
          <a:lin ang="3600000" scaled="0"/>
        </a:gradFill>
        <a:effectLst/>
      </p:bgPr>
    </p:bg>
    <p:spTree>
      <p:nvGrpSpPr>
        <p:cNvPr id="1" name=""/>
        <p:cNvGrpSpPr/>
        <p:nvPr/>
      </p:nvGrpSpPr>
      <p:grpSpPr>
        <a:xfrm>
          <a:off x="0" y="0"/>
          <a:ext cx="0" cy="0"/>
          <a:chOff x="0" y="0"/>
          <a:chExt cx="0" cy="0"/>
        </a:xfrm>
      </p:grpSpPr>
      <p:sp>
        <p:nvSpPr>
          <p:cNvPr id="9" name="Fußzeilenplatzhalter 8">
            <a:extLst>
              <a:ext uri="{FF2B5EF4-FFF2-40B4-BE49-F238E27FC236}">
                <a16:creationId xmlns:a16="http://schemas.microsoft.com/office/drawing/2014/main" id="{2C594D0F-523F-4CAA-986F-4DFE31175AAF}"/>
              </a:ext>
            </a:extLst>
          </p:cNvPr>
          <p:cNvSpPr>
            <a:spLocks noGrp="1"/>
          </p:cNvSpPr>
          <p:nvPr>
            <p:ph type="ftr" sz="quarter" idx="11"/>
          </p:nvPr>
        </p:nvSpPr>
        <p:spPr/>
        <p:txBody>
          <a:bodyPr/>
          <a:lstStyle/>
          <a:p>
            <a:r>
              <a:rPr lang="de-DE"/>
              <a:t>copyright Bundesverband Gewaltprävention</a:t>
            </a:r>
          </a:p>
        </p:txBody>
      </p:sp>
      <p:pic>
        <p:nvPicPr>
          <p:cNvPr id="3" name="Grafik 2">
            <a:extLst>
              <a:ext uri="{FF2B5EF4-FFF2-40B4-BE49-F238E27FC236}">
                <a16:creationId xmlns:a16="http://schemas.microsoft.com/office/drawing/2014/main" id="{0B338AFD-18B0-4E39-ADB4-74565568114C}"/>
              </a:ext>
            </a:extLst>
          </p:cNvPr>
          <p:cNvPicPr>
            <a:picLocks noChangeAspect="1"/>
          </p:cNvPicPr>
          <p:nvPr/>
        </p:nvPicPr>
        <p:blipFill>
          <a:blip r:embed="rId2"/>
          <a:stretch>
            <a:fillRect/>
          </a:stretch>
        </p:blipFill>
        <p:spPr>
          <a:xfrm>
            <a:off x="1085424" y="335545"/>
            <a:ext cx="10021151" cy="6020805"/>
          </a:xfrm>
          <a:prstGeom prst="rect">
            <a:avLst/>
          </a:prstGeom>
        </p:spPr>
      </p:pic>
    </p:spTree>
    <p:extLst>
      <p:ext uri="{BB962C8B-B14F-4D97-AF65-F5344CB8AC3E}">
        <p14:creationId xmlns:p14="http://schemas.microsoft.com/office/powerpoint/2010/main" val="88998189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gradFill>
          <a:gsLst>
            <a:gs pos="100000">
              <a:schemeClr val="tx1"/>
            </a:gs>
            <a:gs pos="0">
              <a:schemeClr val="accent1">
                <a:alpha val="50000"/>
              </a:schemeClr>
            </a:gs>
            <a:gs pos="99000">
              <a:schemeClr val="accent5"/>
            </a:gs>
          </a:gsLst>
          <a:lin ang="3600000" scaled="0"/>
        </a:gradFill>
        <a:effectLst/>
      </p:bgPr>
    </p:bg>
    <p:spTree>
      <p:nvGrpSpPr>
        <p:cNvPr id="1" name=""/>
        <p:cNvGrpSpPr/>
        <p:nvPr/>
      </p:nvGrpSpPr>
      <p:grpSpPr>
        <a:xfrm>
          <a:off x="0" y="0"/>
          <a:ext cx="0" cy="0"/>
          <a:chOff x="0" y="0"/>
          <a:chExt cx="0" cy="0"/>
        </a:xfrm>
      </p:grpSpPr>
      <p:sp>
        <p:nvSpPr>
          <p:cNvPr id="9" name="Fußzeilenplatzhalter 8">
            <a:extLst>
              <a:ext uri="{FF2B5EF4-FFF2-40B4-BE49-F238E27FC236}">
                <a16:creationId xmlns:a16="http://schemas.microsoft.com/office/drawing/2014/main" id="{2C594D0F-523F-4CAA-986F-4DFE31175AAF}"/>
              </a:ext>
            </a:extLst>
          </p:cNvPr>
          <p:cNvSpPr>
            <a:spLocks noGrp="1"/>
          </p:cNvSpPr>
          <p:nvPr>
            <p:ph type="ftr" sz="quarter" idx="11"/>
          </p:nvPr>
        </p:nvSpPr>
        <p:spPr/>
        <p:txBody>
          <a:bodyPr/>
          <a:lstStyle/>
          <a:p>
            <a:r>
              <a:rPr lang="de-DE"/>
              <a:t>copyright Bundesverband Gewaltprävention</a:t>
            </a:r>
          </a:p>
        </p:txBody>
      </p:sp>
      <p:pic>
        <p:nvPicPr>
          <p:cNvPr id="3" name="Grafik 2">
            <a:extLst>
              <a:ext uri="{FF2B5EF4-FFF2-40B4-BE49-F238E27FC236}">
                <a16:creationId xmlns:a16="http://schemas.microsoft.com/office/drawing/2014/main" id="{2882B579-21A9-45F3-B55C-89989C8B827D}"/>
              </a:ext>
            </a:extLst>
          </p:cNvPr>
          <p:cNvPicPr>
            <a:picLocks noChangeAspect="1"/>
          </p:cNvPicPr>
          <p:nvPr/>
        </p:nvPicPr>
        <p:blipFill>
          <a:blip r:embed="rId2"/>
          <a:stretch>
            <a:fillRect/>
          </a:stretch>
        </p:blipFill>
        <p:spPr>
          <a:xfrm>
            <a:off x="539740" y="466531"/>
            <a:ext cx="11112519" cy="5528966"/>
          </a:xfrm>
          <a:prstGeom prst="rect">
            <a:avLst/>
          </a:prstGeom>
        </p:spPr>
      </p:pic>
      <p:pic>
        <p:nvPicPr>
          <p:cNvPr id="5" name="Grafik 4" descr="Ein Bild, das Person, Junge, jung enthält.&#10;&#10;Automatisch generierte Beschreibung">
            <a:extLst>
              <a:ext uri="{FF2B5EF4-FFF2-40B4-BE49-F238E27FC236}">
                <a16:creationId xmlns:a16="http://schemas.microsoft.com/office/drawing/2014/main" id="{0AEAEF02-8703-493F-82EF-6772A741068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410310" y="1315615"/>
            <a:ext cx="2147208" cy="1430577"/>
          </a:xfrm>
          <a:prstGeom prst="rect">
            <a:avLst/>
          </a:prstGeom>
        </p:spPr>
      </p:pic>
    </p:spTree>
    <p:extLst>
      <p:ext uri="{BB962C8B-B14F-4D97-AF65-F5344CB8AC3E}">
        <p14:creationId xmlns:p14="http://schemas.microsoft.com/office/powerpoint/2010/main" val="40358017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gradFill>
          <a:gsLst>
            <a:gs pos="100000">
              <a:schemeClr val="tx1"/>
            </a:gs>
            <a:gs pos="0">
              <a:schemeClr val="accent1">
                <a:alpha val="50000"/>
              </a:schemeClr>
            </a:gs>
            <a:gs pos="99000">
              <a:schemeClr val="accent5"/>
            </a:gs>
          </a:gsLst>
          <a:lin ang="3600000" scaled="0"/>
        </a:gradFill>
        <a:effectLst/>
      </p:bgPr>
    </p:bg>
    <p:spTree>
      <p:nvGrpSpPr>
        <p:cNvPr id="1" name=""/>
        <p:cNvGrpSpPr/>
        <p:nvPr/>
      </p:nvGrpSpPr>
      <p:grpSpPr>
        <a:xfrm>
          <a:off x="0" y="0"/>
          <a:ext cx="0" cy="0"/>
          <a:chOff x="0" y="0"/>
          <a:chExt cx="0" cy="0"/>
        </a:xfrm>
      </p:grpSpPr>
      <p:sp>
        <p:nvSpPr>
          <p:cNvPr id="9" name="Fußzeilenplatzhalter 8">
            <a:extLst>
              <a:ext uri="{FF2B5EF4-FFF2-40B4-BE49-F238E27FC236}">
                <a16:creationId xmlns:a16="http://schemas.microsoft.com/office/drawing/2014/main" id="{2C594D0F-523F-4CAA-986F-4DFE31175AAF}"/>
              </a:ext>
            </a:extLst>
          </p:cNvPr>
          <p:cNvSpPr>
            <a:spLocks noGrp="1"/>
          </p:cNvSpPr>
          <p:nvPr>
            <p:ph type="ftr" sz="quarter" idx="11"/>
          </p:nvPr>
        </p:nvSpPr>
        <p:spPr/>
        <p:txBody>
          <a:bodyPr/>
          <a:lstStyle/>
          <a:p>
            <a:r>
              <a:rPr lang="de-DE"/>
              <a:t>copyright Bundesverband Gewaltprävention</a:t>
            </a:r>
          </a:p>
        </p:txBody>
      </p:sp>
      <p:pic>
        <p:nvPicPr>
          <p:cNvPr id="3" name="Grafik 2">
            <a:extLst>
              <a:ext uri="{FF2B5EF4-FFF2-40B4-BE49-F238E27FC236}">
                <a16:creationId xmlns:a16="http://schemas.microsoft.com/office/drawing/2014/main" id="{BFF057A4-3C2C-478F-960F-E93D4321778D}"/>
              </a:ext>
            </a:extLst>
          </p:cNvPr>
          <p:cNvPicPr>
            <a:picLocks noChangeAspect="1"/>
          </p:cNvPicPr>
          <p:nvPr/>
        </p:nvPicPr>
        <p:blipFill>
          <a:blip r:embed="rId2"/>
          <a:stretch>
            <a:fillRect/>
          </a:stretch>
        </p:blipFill>
        <p:spPr>
          <a:xfrm>
            <a:off x="373224" y="480403"/>
            <a:ext cx="6460383" cy="5875947"/>
          </a:xfrm>
          <a:prstGeom prst="rect">
            <a:avLst/>
          </a:prstGeom>
        </p:spPr>
      </p:pic>
      <p:sp>
        <p:nvSpPr>
          <p:cNvPr id="6" name="Textfeld 5">
            <a:extLst>
              <a:ext uri="{FF2B5EF4-FFF2-40B4-BE49-F238E27FC236}">
                <a16:creationId xmlns:a16="http://schemas.microsoft.com/office/drawing/2014/main" id="{67974FCA-BAF1-4CAC-9375-86C0FAFA4DCB}"/>
              </a:ext>
            </a:extLst>
          </p:cNvPr>
          <p:cNvSpPr txBox="1"/>
          <p:nvPr/>
        </p:nvSpPr>
        <p:spPr>
          <a:xfrm>
            <a:off x="7273719" y="1317073"/>
            <a:ext cx="4918281" cy="1938992"/>
          </a:xfrm>
          <a:prstGeom prst="rect">
            <a:avLst/>
          </a:prstGeom>
          <a:noFill/>
        </p:spPr>
        <p:txBody>
          <a:bodyPr wrap="square">
            <a:spAutoFit/>
          </a:bodyPr>
          <a:lstStyle/>
          <a:p>
            <a:pPr algn="l"/>
            <a:endParaRPr lang="de-DE" sz="1200" b="0" i="0" u="none" strike="noStrike" baseline="0" dirty="0">
              <a:solidFill>
                <a:srgbClr val="000000"/>
              </a:solidFill>
              <a:latin typeface="Arial" panose="020B0604020202020204" pitchFamily="34" charset="0"/>
            </a:endParaRPr>
          </a:p>
          <a:p>
            <a:r>
              <a:rPr lang="de-DE" sz="1800" b="1" i="0" u="none" strike="noStrike" baseline="0" dirty="0">
                <a:latin typeface="Arial" panose="020B0604020202020204" pitchFamily="34" charset="0"/>
              </a:rPr>
              <a:t>Kinder und Jugendliche über Ihre Rechte aufklären! </a:t>
            </a:r>
            <a:endParaRPr lang="de-DE" sz="1800" b="0" i="0" u="none" strike="noStrike" baseline="0" dirty="0">
              <a:latin typeface="Arial" panose="020B0604020202020204" pitchFamily="34" charset="0"/>
            </a:endParaRPr>
          </a:p>
          <a:p>
            <a:r>
              <a:rPr lang="de-DE" sz="1800" b="0" i="0" u="none" strike="noStrike" baseline="0" dirty="0">
                <a:latin typeface="Wingdings" panose="05000000000000000000" pitchFamily="2" charset="2"/>
              </a:rPr>
              <a:t> </a:t>
            </a:r>
            <a:r>
              <a:rPr lang="de-DE" sz="1800" b="0" i="0" u="none" strike="noStrike" baseline="0" dirty="0">
                <a:latin typeface="Arial" panose="020B0604020202020204" pitchFamily="34" charset="0"/>
              </a:rPr>
              <a:t>Kinder miteinbeziehen und beteiligen </a:t>
            </a:r>
          </a:p>
          <a:p>
            <a:r>
              <a:rPr lang="de-DE" sz="1800" b="0" i="0" u="none" strike="noStrike" baseline="0" dirty="0">
                <a:latin typeface="Wingdings" panose="05000000000000000000" pitchFamily="2" charset="2"/>
              </a:rPr>
              <a:t> </a:t>
            </a:r>
            <a:r>
              <a:rPr lang="de-DE" sz="1800" b="0" i="0" u="none" strike="noStrike" baseline="0" dirty="0">
                <a:latin typeface="Arial" panose="020B0604020202020204" pitchFamily="34" charset="0"/>
              </a:rPr>
              <a:t>Wünsche, Erwartungen und Grenzen der</a:t>
            </a:r>
            <a:br>
              <a:rPr lang="de-DE" sz="1800" b="0" i="0" u="none" strike="noStrike" baseline="0" dirty="0">
                <a:latin typeface="Arial" panose="020B0604020202020204" pitchFamily="34" charset="0"/>
              </a:rPr>
            </a:br>
            <a:r>
              <a:rPr lang="de-DE" sz="1800" b="0" i="0" u="none" strike="noStrike" baseline="0" dirty="0">
                <a:latin typeface="Arial" panose="020B0604020202020204" pitchFamily="34" charset="0"/>
              </a:rPr>
              <a:t>     Kinder wahrnehmen und respektieren </a:t>
            </a:r>
          </a:p>
          <a:p>
            <a:r>
              <a:rPr lang="de-DE" sz="1800" b="0" i="0" u="none" strike="noStrike" baseline="0" dirty="0">
                <a:latin typeface="Wingdings" panose="05000000000000000000" pitchFamily="2" charset="2"/>
              </a:rPr>
              <a:t> </a:t>
            </a:r>
            <a:r>
              <a:rPr lang="de-DE" sz="1800" b="0" i="0" u="none" strike="noStrike" baseline="0" dirty="0">
                <a:latin typeface="Arial" panose="020B0604020202020204" pitchFamily="34" charset="0"/>
              </a:rPr>
              <a:t>Ansprechpersonen vorstellen </a:t>
            </a:r>
          </a:p>
        </p:txBody>
      </p:sp>
      <p:pic>
        <p:nvPicPr>
          <p:cNvPr id="7" name="Grafik 6" descr="Ein Bild, das Text enthält.&#10;&#10;Automatisch generierte Beschreibung">
            <a:extLst>
              <a:ext uri="{FF2B5EF4-FFF2-40B4-BE49-F238E27FC236}">
                <a16:creationId xmlns:a16="http://schemas.microsoft.com/office/drawing/2014/main" id="{2569BEDB-59B0-4621-9793-32C8BFFFE68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51691" y="3736829"/>
            <a:ext cx="3802233" cy="2138756"/>
          </a:xfrm>
          <a:prstGeom prst="rect">
            <a:avLst/>
          </a:prstGeom>
        </p:spPr>
      </p:pic>
    </p:spTree>
    <p:extLst>
      <p:ext uri="{BB962C8B-B14F-4D97-AF65-F5344CB8AC3E}">
        <p14:creationId xmlns:p14="http://schemas.microsoft.com/office/powerpoint/2010/main" val="213741131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gradFill>
          <a:gsLst>
            <a:gs pos="100000">
              <a:schemeClr val="tx1"/>
            </a:gs>
            <a:gs pos="0">
              <a:schemeClr val="accent1">
                <a:alpha val="50000"/>
              </a:schemeClr>
            </a:gs>
            <a:gs pos="99000">
              <a:schemeClr val="accent5"/>
            </a:gs>
          </a:gsLst>
          <a:lin ang="3600000" scaled="0"/>
        </a:gradFill>
        <a:effectLst/>
      </p:bgPr>
    </p:bg>
    <p:spTree>
      <p:nvGrpSpPr>
        <p:cNvPr id="1" name=""/>
        <p:cNvGrpSpPr/>
        <p:nvPr/>
      </p:nvGrpSpPr>
      <p:grpSpPr>
        <a:xfrm>
          <a:off x="0" y="0"/>
          <a:ext cx="0" cy="0"/>
          <a:chOff x="0" y="0"/>
          <a:chExt cx="0" cy="0"/>
        </a:xfrm>
      </p:grpSpPr>
      <p:sp>
        <p:nvSpPr>
          <p:cNvPr id="9" name="Fußzeilenplatzhalter 8">
            <a:extLst>
              <a:ext uri="{FF2B5EF4-FFF2-40B4-BE49-F238E27FC236}">
                <a16:creationId xmlns:a16="http://schemas.microsoft.com/office/drawing/2014/main" id="{2C594D0F-523F-4CAA-986F-4DFE31175AAF}"/>
              </a:ext>
            </a:extLst>
          </p:cNvPr>
          <p:cNvSpPr>
            <a:spLocks noGrp="1"/>
          </p:cNvSpPr>
          <p:nvPr>
            <p:ph type="ftr" sz="quarter" idx="11"/>
          </p:nvPr>
        </p:nvSpPr>
        <p:spPr/>
        <p:txBody>
          <a:bodyPr/>
          <a:lstStyle/>
          <a:p>
            <a:r>
              <a:rPr lang="de-DE"/>
              <a:t>copyright Bundesverband Gewaltprävention</a:t>
            </a:r>
          </a:p>
        </p:txBody>
      </p:sp>
      <p:pic>
        <p:nvPicPr>
          <p:cNvPr id="3" name="Grafik 2">
            <a:extLst>
              <a:ext uri="{FF2B5EF4-FFF2-40B4-BE49-F238E27FC236}">
                <a16:creationId xmlns:a16="http://schemas.microsoft.com/office/drawing/2014/main" id="{DFD3FE32-44D9-4ACC-BBB1-4B44EA9D9D2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94559" y="671804"/>
            <a:ext cx="9602881" cy="4929479"/>
          </a:xfrm>
          <a:prstGeom prst="rect">
            <a:avLst/>
          </a:prstGeom>
        </p:spPr>
      </p:pic>
    </p:spTree>
    <p:extLst>
      <p:ext uri="{BB962C8B-B14F-4D97-AF65-F5344CB8AC3E}">
        <p14:creationId xmlns:p14="http://schemas.microsoft.com/office/powerpoint/2010/main" val="95334703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gradFill>
          <a:gsLst>
            <a:gs pos="100000">
              <a:schemeClr val="tx1"/>
            </a:gs>
            <a:gs pos="0">
              <a:schemeClr val="accent1">
                <a:alpha val="50000"/>
              </a:schemeClr>
            </a:gs>
            <a:gs pos="99000">
              <a:schemeClr val="accent5"/>
            </a:gs>
          </a:gsLst>
          <a:lin ang="3600000" scaled="0"/>
        </a:gradFill>
        <a:effectLst/>
      </p:bgPr>
    </p:bg>
    <p:spTree>
      <p:nvGrpSpPr>
        <p:cNvPr id="1" name=""/>
        <p:cNvGrpSpPr/>
        <p:nvPr/>
      </p:nvGrpSpPr>
      <p:grpSpPr>
        <a:xfrm>
          <a:off x="0" y="0"/>
          <a:ext cx="0" cy="0"/>
          <a:chOff x="0" y="0"/>
          <a:chExt cx="0" cy="0"/>
        </a:xfrm>
      </p:grpSpPr>
      <p:sp>
        <p:nvSpPr>
          <p:cNvPr id="9" name="Fußzeilenplatzhalter 8">
            <a:extLst>
              <a:ext uri="{FF2B5EF4-FFF2-40B4-BE49-F238E27FC236}">
                <a16:creationId xmlns:a16="http://schemas.microsoft.com/office/drawing/2014/main" id="{2C594D0F-523F-4CAA-986F-4DFE31175AAF}"/>
              </a:ext>
            </a:extLst>
          </p:cNvPr>
          <p:cNvSpPr>
            <a:spLocks noGrp="1"/>
          </p:cNvSpPr>
          <p:nvPr>
            <p:ph type="ftr" sz="quarter" idx="11"/>
          </p:nvPr>
        </p:nvSpPr>
        <p:spPr/>
        <p:txBody>
          <a:bodyPr/>
          <a:lstStyle/>
          <a:p>
            <a:r>
              <a:rPr lang="de-DE"/>
              <a:t>copyright Bundesverband Gewaltprävention</a:t>
            </a:r>
          </a:p>
        </p:txBody>
      </p:sp>
      <p:sp>
        <p:nvSpPr>
          <p:cNvPr id="4" name="Textfeld 3">
            <a:extLst>
              <a:ext uri="{FF2B5EF4-FFF2-40B4-BE49-F238E27FC236}">
                <a16:creationId xmlns:a16="http://schemas.microsoft.com/office/drawing/2014/main" id="{C0597809-79E6-48E5-924A-4D7C5AA9D983}"/>
              </a:ext>
            </a:extLst>
          </p:cNvPr>
          <p:cNvSpPr txBox="1"/>
          <p:nvPr/>
        </p:nvSpPr>
        <p:spPr>
          <a:xfrm>
            <a:off x="716639" y="196298"/>
            <a:ext cx="6097554" cy="492443"/>
          </a:xfrm>
          <a:prstGeom prst="rect">
            <a:avLst/>
          </a:prstGeom>
          <a:noFill/>
        </p:spPr>
        <p:txBody>
          <a:bodyPr wrap="square">
            <a:spAutoFit/>
          </a:bodyPr>
          <a:lstStyle/>
          <a:p>
            <a:pPr algn="l"/>
            <a:endParaRPr lang="de-DE" sz="800" b="0" i="0" u="none" strike="noStrike" baseline="0" dirty="0">
              <a:solidFill>
                <a:srgbClr val="000000"/>
              </a:solidFill>
              <a:latin typeface="Calibri" panose="020F0502020204030204" pitchFamily="34" charset="0"/>
            </a:endParaRPr>
          </a:p>
          <a:p>
            <a:r>
              <a:rPr lang="de-DE" sz="1800" b="1" i="0" u="none" strike="noStrike" baseline="0" dirty="0">
                <a:latin typeface="Calibri" panose="020F0502020204030204" pitchFamily="34" charset="0"/>
              </a:rPr>
              <a:t>KINDER UND JUGENDLICHE STÄRKEN </a:t>
            </a:r>
            <a:endParaRPr lang="de-DE" dirty="0"/>
          </a:p>
        </p:txBody>
      </p:sp>
      <p:sp>
        <p:nvSpPr>
          <p:cNvPr id="6" name="Textfeld 5">
            <a:extLst>
              <a:ext uri="{FF2B5EF4-FFF2-40B4-BE49-F238E27FC236}">
                <a16:creationId xmlns:a16="http://schemas.microsoft.com/office/drawing/2014/main" id="{E6F62923-1DD4-498D-8E62-E20346615694}"/>
              </a:ext>
            </a:extLst>
          </p:cNvPr>
          <p:cNvSpPr txBox="1"/>
          <p:nvPr/>
        </p:nvSpPr>
        <p:spPr>
          <a:xfrm>
            <a:off x="719591" y="835626"/>
            <a:ext cx="6094602" cy="4847481"/>
          </a:xfrm>
          <a:prstGeom prst="rect">
            <a:avLst/>
          </a:prstGeom>
          <a:noFill/>
        </p:spPr>
        <p:txBody>
          <a:bodyPr wrap="square">
            <a:spAutoFit/>
          </a:bodyPr>
          <a:lstStyle/>
          <a:p>
            <a:pPr algn="l"/>
            <a:endParaRPr lang="de-DE" sz="1050" b="0" i="0" u="none" strike="noStrike" baseline="0" dirty="0">
              <a:solidFill>
                <a:srgbClr val="000000"/>
              </a:solidFill>
              <a:latin typeface="Wingdings" panose="05000000000000000000" pitchFamily="2" charset="2"/>
            </a:endParaRPr>
          </a:p>
          <a:p>
            <a:endParaRPr lang="de-DE" sz="1050" b="0" i="0" u="none" strike="noStrike" baseline="0" dirty="0">
              <a:latin typeface="Wingdings" panose="05000000000000000000" pitchFamily="2" charset="2"/>
            </a:endParaRPr>
          </a:p>
          <a:p>
            <a:r>
              <a:rPr lang="de-DE" sz="1800" b="0" i="0" u="none" strike="noStrike" baseline="0" dirty="0">
                <a:latin typeface="Wingdings" panose="05000000000000000000" pitchFamily="2" charset="2"/>
              </a:rPr>
              <a:t></a:t>
            </a:r>
            <a:r>
              <a:rPr lang="de-DE" sz="1800" b="1" i="0" u="none" strike="noStrike" baseline="0" dirty="0">
                <a:latin typeface="Calibri" panose="020F0502020204030204" pitchFamily="34" charset="0"/>
              </a:rPr>
              <a:t>Selbstbewusste Kinder sind besser vor Missbrauch geschützt</a:t>
            </a:r>
            <a:br>
              <a:rPr lang="de-DE" sz="1800" b="1" i="0" u="none" strike="noStrike" baseline="0" dirty="0">
                <a:latin typeface="Calibri" panose="020F0502020204030204" pitchFamily="34" charset="0"/>
              </a:rPr>
            </a:br>
            <a:r>
              <a:rPr lang="de-DE" sz="1800" b="1" i="0" u="none" strike="noStrike" baseline="0" dirty="0">
                <a:latin typeface="Calibri" panose="020F0502020204030204" pitchFamily="34" charset="0"/>
              </a:rPr>
              <a:t>   als andere. Auch deshalb lohnt es sich, Kindern zu zeigen,</a:t>
            </a:r>
            <a:br>
              <a:rPr lang="de-DE" sz="1800" b="1" i="0" u="none" strike="noStrike" baseline="0" dirty="0">
                <a:latin typeface="Calibri" panose="020F0502020204030204" pitchFamily="34" charset="0"/>
              </a:rPr>
            </a:br>
            <a:r>
              <a:rPr lang="de-DE" sz="1800" b="1" i="0" u="none" strike="noStrike" baseline="0" dirty="0">
                <a:latin typeface="Calibri" panose="020F0502020204030204" pitchFamily="34" charset="0"/>
              </a:rPr>
              <a:t>   dass sie sehr wertvoll sind! </a:t>
            </a:r>
            <a:endParaRPr lang="de-DE" sz="1800" b="0" i="0" u="none" strike="noStrike" baseline="0" dirty="0">
              <a:latin typeface="Calibri" panose="020F0502020204030204" pitchFamily="34" charset="0"/>
            </a:endParaRPr>
          </a:p>
          <a:p>
            <a:endParaRPr lang="de-DE" sz="1800" b="0" i="0" u="none" strike="noStrike" baseline="0" dirty="0">
              <a:latin typeface="Calibri" panose="020F0502020204030204" pitchFamily="34" charset="0"/>
            </a:endParaRPr>
          </a:p>
          <a:p>
            <a:r>
              <a:rPr lang="de-DE" sz="1800" b="0" i="0" u="none" strike="noStrike" baseline="0" dirty="0">
                <a:latin typeface="Wingdings" panose="05000000000000000000" pitchFamily="2" charset="2"/>
              </a:rPr>
              <a:t></a:t>
            </a:r>
            <a:r>
              <a:rPr lang="de-DE" sz="1800" b="1" i="0" u="none" strike="noStrike" baseline="0" dirty="0">
                <a:latin typeface="Calibri" panose="020F0502020204030204" pitchFamily="34" charset="0"/>
              </a:rPr>
              <a:t>Verängstige Deine Kinder nicht, denn mutige, starke und</a:t>
            </a:r>
            <a:br>
              <a:rPr lang="de-DE" sz="1800" b="1" i="0" u="none" strike="noStrike" baseline="0" dirty="0">
                <a:latin typeface="Calibri" panose="020F0502020204030204" pitchFamily="34" charset="0"/>
              </a:rPr>
            </a:br>
            <a:r>
              <a:rPr lang="de-DE" sz="1800" b="1" i="0" u="none" strike="noStrike" baseline="0" dirty="0">
                <a:latin typeface="Calibri" panose="020F0502020204030204" pitchFamily="34" charset="0"/>
              </a:rPr>
              <a:t>   selbstbewusste Kinder sind am wirksamsten vor Missbrauch</a:t>
            </a:r>
            <a:br>
              <a:rPr lang="de-DE" sz="1800" b="1" i="0" u="none" strike="noStrike" baseline="0" dirty="0">
                <a:latin typeface="Calibri" panose="020F0502020204030204" pitchFamily="34" charset="0"/>
              </a:rPr>
            </a:br>
            <a:r>
              <a:rPr lang="de-DE" sz="1800" b="1" i="0" u="none" strike="noStrike" baseline="0" dirty="0">
                <a:latin typeface="Calibri" panose="020F0502020204030204" pitchFamily="34" charset="0"/>
              </a:rPr>
              <a:t>   geschützt! </a:t>
            </a:r>
            <a:endParaRPr lang="de-DE" sz="1800" b="0" i="0" u="none" strike="noStrike" baseline="0" dirty="0">
              <a:latin typeface="Calibri" panose="020F0502020204030204" pitchFamily="34" charset="0"/>
            </a:endParaRPr>
          </a:p>
          <a:p>
            <a:endParaRPr lang="de-DE" sz="1800" b="0" i="0" u="none" strike="noStrike" baseline="0" dirty="0">
              <a:latin typeface="Calibri" panose="020F0502020204030204" pitchFamily="34" charset="0"/>
            </a:endParaRPr>
          </a:p>
          <a:p>
            <a:r>
              <a:rPr lang="de-DE" sz="1800" b="0" i="0" u="none" strike="noStrike" baseline="0" dirty="0">
                <a:latin typeface="Wingdings" panose="05000000000000000000" pitchFamily="2" charset="2"/>
              </a:rPr>
              <a:t></a:t>
            </a:r>
            <a:r>
              <a:rPr lang="de-DE" sz="1800" b="1" i="0" u="none" strike="noStrike" baseline="0" dirty="0">
                <a:latin typeface="Calibri" panose="020F0502020204030204" pitchFamily="34" charset="0"/>
              </a:rPr>
              <a:t>Versuche den Eindruck zu vermeiden, dass Missbrauch die</a:t>
            </a:r>
            <a:br>
              <a:rPr lang="de-DE" sz="1800" b="1" i="0" u="none" strike="noStrike" baseline="0" dirty="0">
                <a:latin typeface="Calibri" panose="020F0502020204030204" pitchFamily="34" charset="0"/>
              </a:rPr>
            </a:br>
            <a:r>
              <a:rPr lang="de-DE" sz="1800" b="1" i="0" u="none" strike="noStrike" baseline="0" dirty="0">
                <a:latin typeface="Calibri" panose="020F0502020204030204" pitchFamily="34" charset="0"/>
              </a:rPr>
              <a:t>   Zukunft zerstört! </a:t>
            </a:r>
          </a:p>
          <a:p>
            <a:endParaRPr lang="de-DE" sz="1800" b="0" i="0" u="none" strike="noStrike" baseline="0" dirty="0">
              <a:latin typeface="Calibri" panose="020F0502020204030204" pitchFamily="34" charset="0"/>
            </a:endParaRPr>
          </a:p>
          <a:p>
            <a:r>
              <a:rPr lang="de-DE" sz="1800" b="0" i="0" u="none" strike="noStrike" baseline="0" dirty="0">
                <a:latin typeface="Wingdings" panose="05000000000000000000" pitchFamily="2" charset="2"/>
              </a:rPr>
              <a:t></a:t>
            </a:r>
            <a:r>
              <a:rPr lang="de-DE" sz="1800" b="1" i="0" u="none" strike="noStrike" baseline="0" dirty="0">
                <a:latin typeface="Calibri" panose="020F0502020204030204" pitchFamily="34" charset="0"/>
              </a:rPr>
              <a:t>Kindern die Möglichkeit eines Selbstsicherheitskurses /</a:t>
            </a:r>
            <a:br>
              <a:rPr lang="de-DE" sz="1800" b="1" i="0" u="none" strike="noStrike" baseline="0" dirty="0">
                <a:latin typeface="Calibri" panose="020F0502020204030204" pitchFamily="34" charset="0"/>
              </a:rPr>
            </a:br>
            <a:r>
              <a:rPr lang="de-DE" sz="1800" b="1" i="0" u="none" strike="noStrike" baseline="0" dirty="0">
                <a:latin typeface="Calibri" panose="020F0502020204030204" pitchFamily="34" charset="0"/>
              </a:rPr>
              <a:t>   Selbstbehauptungskurses anbieten.</a:t>
            </a:r>
          </a:p>
          <a:p>
            <a:endParaRPr lang="de-DE" sz="1800" b="0" i="0" u="none" strike="noStrike" baseline="0" dirty="0">
              <a:latin typeface="Calibri" panose="020F0502020204030204" pitchFamily="34" charset="0"/>
            </a:endParaRPr>
          </a:p>
          <a:p>
            <a:r>
              <a:rPr lang="de-DE" sz="1800" b="0" i="0" u="none" strike="noStrike" baseline="0" dirty="0">
                <a:latin typeface="Wingdings" panose="05000000000000000000" pitchFamily="2" charset="2"/>
              </a:rPr>
              <a:t></a:t>
            </a:r>
            <a:r>
              <a:rPr lang="de-DE" sz="1800" b="1" i="0" u="none" strike="noStrike" baseline="0" dirty="0">
                <a:latin typeface="Calibri" panose="020F0502020204030204" pitchFamily="34" charset="0"/>
              </a:rPr>
              <a:t>Der beste Schutz liegt in einer sachlichen, altersgerechten</a:t>
            </a:r>
            <a:br>
              <a:rPr lang="de-DE" sz="1800" b="1" i="0" u="none" strike="noStrike" baseline="0" dirty="0">
                <a:latin typeface="Calibri" panose="020F0502020204030204" pitchFamily="34" charset="0"/>
              </a:rPr>
            </a:br>
            <a:r>
              <a:rPr lang="de-DE" sz="1800" b="1" i="0" u="none" strike="noStrike" baseline="0" dirty="0">
                <a:latin typeface="Calibri" panose="020F0502020204030204" pitchFamily="34" charset="0"/>
              </a:rPr>
              <a:t>   Aufklärung! </a:t>
            </a:r>
            <a:endParaRPr lang="de-DE" sz="1800" b="0" i="0" u="none" strike="noStrike" baseline="0" dirty="0">
              <a:latin typeface="Calibri" panose="020F0502020204030204" pitchFamily="34" charset="0"/>
            </a:endParaRPr>
          </a:p>
        </p:txBody>
      </p:sp>
      <p:pic>
        <p:nvPicPr>
          <p:cNvPr id="8194" name="Picture 2">
            <a:extLst>
              <a:ext uri="{FF2B5EF4-FFF2-40B4-BE49-F238E27FC236}">
                <a16:creationId xmlns:a16="http://schemas.microsoft.com/office/drawing/2014/main" id="{C5AEAAC9-6FF0-4861-AB51-2B1615B3886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71292" y="442519"/>
            <a:ext cx="2582863" cy="2168525"/>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pic>
        <p:nvPicPr>
          <p:cNvPr id="8195" name="Picture 3">
            <a:extLst>
              <a:ext uri="{FF2B5EF4-FFF2-40B4-BE49-F238E27FC236}">
                <a16:creationId xmlns:a16="http://schemas.microsoft.com/office/drawing/2014/main" id="{BDF2795F-B8A6-4CB6-84D2-6217BC1AC41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71292" y="2611044"/>
            <a:ext cx="2578455" cy="3556491"/>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spTree>
    <p:extLst>
      <p:ext uri="{BB962C8B-B14F-4D97-AF65-F5344CB8AC3E}">
        <p14:creationId xmlns:p14="http://schemas.microsoft.com/office/powerpoint/2010/main" val="92897045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gradFill>
          <a:gsLst>
            <a:gs pos="100000">
              <a:schemeClr val="tx1"/>
            </a:gs>
            <a:gs pos="0">
              <a:schemeClr val="accent1">
                <a:alpha val="50000"/>
              </a:schemeClr>
            </a:gs>
            <a:gs pos="99000">
              <a:schemeClr val="accent5"/>
            </a:gs>
          </a:gsLst>
          <a:lin ang="3600000" scaled="0"/>
        </a:gradFill>
        <a:effectLst/>
      </p:bgPr>
    </p:bg>
    <p:spTree>
      <p:nvGrpSpPr>
        <p:cNvPr id="1" name=""/>
        <p:cNvGrpSpPr/>
        <p:nvPr/>
      </p:nvGrpSpPr>
      <p:grpSpPr>
        <a:xfrm>
          <a:off x="0" y="0"/>
          <a:ext cx="0" cy="0"/>
          <a:chOff x="0" y="0"/>
          <a:chExt cx="0" cy="0"/>
        </a:xfrm>
      </p:grpSpPr>
      <p:sp>
        <p:nvSpPr>
          <p:cNvPr id="9" name="Fußzeilenplatzhalter 8">
            <a:extLst>
              <a:ext uri="{FF2B5EF4-FFF2-40B4-BE49-F238E27FC236}">
                <a16:creationId xmlns:a16="http://schemas.microsoft.com/office/drawing/2014/main" id="{2C594D0F-523F-4CAA-986F-4DFE31175AAF}"/>
              </a:ext>
            </a:extLst>
          </p:cNvPr>
          <p:cNvSpPr>
            <a:spLocks noGrp="1"/>
          </p:cNvSpPr>
          <p:nvPr>
            <p:ph type="ftr" sz="quarter" idx="11"/>
          </p:nvPr>
        </p:nvSpPr>
        <p:spPr/>
        <p:txBody>
          <a:bodyPr/>
          <a:lstStyle/>
          <a:p>
            <a:r>
              <a:rPr lang="de-DE"/>
              <a:t>copyright Bundesverband Gewaltprävention</a:t>
            </a:r>
          </a:p>
        </p:txBody>
      </p:sp>
      <p:pic>
        <p:nvPicPr>
          <p:cNvPr id="3" name="Grafik 2">
            <a:extLst>
              <a:ext uri="{FF2B5EF4-FFF2-40B4-BE49-F238E27FC236}">
                <a16:creationId xmlns:a16="http://schemas.microsoft.com/office/drawing/2014/main" id="{67B35622-6393-44BF-8515-52646A744BF7}"/>
              </a:ext>
            </a:extLst>
          </p:cNvPr>
          <p:cNvPicPr>
            <a:picLocks noChangeAspect="1"/>
          </p:cNvPicPr>
          <p:nvPr/>
        </p:nvPicPr>
        <p:blipFill>
          <a:blip r:embed="rId2"/>
          <a:stretch>
            <a:fillRect/>
          </a:stretch>
        </p:blipFill>
        <p:spPr>
          <a:xfrm>
            <a:off x="429208" y="402127"/>
            <a:ext cx="6475523" cy="5954223"/>
          </a:xfrm>
          <a:prstGeom prst="rect">
            <a:avLst/>
          </a:prstGeom>
        </p:spPr>
      </p:pic>
      <p:sp>
        <p:nvSpPr>
          <p:cNvPr id="6" name="Textfeld 5">
            <a:extLst>
              <a:ext uri="{FF2B5EF4-FFF2-40B4-BE49-F238E27FC236}">
                <a16:creationId xmlns:a16="http://schemas.microsoft.com/office/drawing/2014/main" id="{EC8D959E-F8E8-47E1-8D74-28F6BBD257DD}"/>
              </a:ext>
            </a:extLst>
          </p:cNvPr>
          <p:cNvSpPr txBox="1"/>
          <p:nvPr/>
        </p:nvSpPr>
        <p:spPr>
          <a:xfrm>
            <a:off x="7382311" y="729842"/>
            <a:ext cx="3911602" cy="2215991"/>
          </a:xfrm>
          <a:prstGeom prst="rect">
            <a:avLst/>
          </a:prstGeom>
          <a:noFill/>
        </p:spPr>
        <p:txBody>
          <a:bodyPr wrap="square">
            <a:spAutoFit/>
          </a:bodyPr>
          <a:lstStyle/>
          <a:p>
            <a:pPr algn="l"/>
            <a:endParaRPr lang="de-DE" sz="1200" b="0" i="0" u="none" strike="noStrike" baseline="0" dirty="0">
              <a:solidFill>
                <a:srgbClr val="000000"/>
              </a:solidFill>
              <a:latin typeface="Arial" panose="020B0604020202020204" pitchFamily="34" charset="0"/>
            </a:endParaRPr>
          </a:p>
          <a:p>
            <a:r>
              <a:rPr lang="de-DE" sz="1800" b="1" i="0" u="none" strike="noStrike" baseline="0" dirty="0">
                <a:latin typeface="Arial" panose="020B0604020202020204" pitchFamily="34" charset="0"/>
              </a:rPr>
              <a:t>Regeln aufstellen, um Graubereiche zu vermeiden! </a:t>
            </a:r>
            <a:endParaRPr lang="de-DE" sz="1800" b="0" i="0" u="none" strike="noStrike" baseline="0" dirty="0">
              <a:latin typeface="Arial" panose="020B0604020202020204" pitchFamily="34" charset="0"/>
            </a:endParaRPr>
          </a:p>
          <a:p>
            <a:r>
              <a:rPr lang="de-DE" sz="1800" b="0" i="0" u="none" strike="noStrike" baseline="0" dirty="0">
                <a:latin typeface="Wingdings" panose="05000000000000000000" pitchFamily="2" charset="2"/>
              </a:rPr>
              <a:t> </a:t>
            </a:r>
            <a:r>
              <a:rPr lang="de-DE" sz="1800" b="0" i="0" u="none" strike="noStrike" baseline="0" dirty="0">
                <a:latin typeface="Arial" panose="020B0604020202020204" pitchFamily="34" charset="0"/>
              </a:rPr>
              <a:t>Umkleiden/Duschen </a:t>
            </a:r>
          </a:p>
          <a:p>
            <a:r>
              <a:rPr lang="de-DE" sz="1800" b="0" i="0" u="none" strike="noStrike" baseline="0" dirty="0">
                <a:latin typeface="Wingdings" panose="05000000000000000000" pitchFamily="2" charset="2"/>
              </a:rPr>
              <a:t> </a:t>
            </a:r>
            <a:r>
              <a:rPr lang="de-DE" sz="1800" b="0" i="0" u="none" strike="noStrike" baseline="0" dirty="0">
                <a:latin typeface="Arial" panose="020B0604020202020204" pitchFamily="34" charset="0"/>
              </a:rPr>
              <a:t>Jugendschutzbestimmungen </a:t>
            </a:r>
          </a:p>
          <a:p>
            <a:r>
              <a:rPr lang="de-DE" sz="1800" b="0" i="0" u="none" strike="noStrike" baseline="0" dirty="0">
                <a:latin typeface="Wingdings" panose="05000000000000000000" pitchFamily="2" charset="2"/>
              </a:rPr>
              <a:t> </a:t>
            </a:r>
            <a:r>
              <a:rPr lang="de-DE" sz="1800" b="0" i="0" u="none" strike="noStrike" baseline="0" dirty="0">
                <a:latin typeface="Arial" panose="020B0604020202020204" pitchFamily="34" charset="0"/>
              </a:rPr>
              <a:t>4-Augen-Prinzip </a:t>
            </a:r>
          </a:p>
          <a:p>
            <a:r>
              <a:rPr lang="de-DE" sz="1800" b="0" i="0" u="none" strike="noStrike" baseline="0" dirty="0">
                <a:latin typeface="Wingdings" panose="05000000000000000000" pitchFamily="2" charset="2"/>
              </a:rPr>
              <a:t> </a:t>
            </a:r>
            <a:r>
              <a:rPr lang="de-DE" sz="1800" b="0" i="0" u="none" strike="noStrike" baseline="0" dirty="0">
                <a:latin typeface="Arial" panose="020B0604020202020204" pitchFamily="34" charset="0"/>
              </a:rPr>
              <a:t>Körperliche Kontakte </a:t>
            </a:r>
          </a:p>
          <a:p>
            <a:r>
              <a:rPr lang="de-DE" sz="1800" b="0" i="0" u="none" strike="noStrike" baseline="0" dirty="0">
                <a:latin typeface="Wingdings" panose="05000000000000000000" pitchFamily="2" charset="2"/>
              </a:rPr>
              <a:t> </a:t>
            </a:r>
            <a:r>
              <a:rPr lang="de-DE" sz="1800" b="0" i="0" u="none" strike="noStrike" baseline="0" dirty="0">
                <a:latin typeface="Arial" panose="020B0604020202020204" pitchFamily="34" charset="0"/>
              </a:rPr>
              <a:t>Übernachtungssituationen </a:t>
            </a:r>
          </a:p>
        </p:txBody>
      </p:sp>
      <p:pic>
        <p:nvPicPr>
          <p:cNvPr id="7" name="Grafik 6" descr="Ein Bild, das Person, Badeanzug enthält.&#10;&#10;Automatisch generierte Beschreibung">
            <a:extLst>
              <a:ext uri="{FF2B5EF4-FFF2-40B4-BE49-F238E27FC236}">
                <a16:creationId xmlns:a16="http://schemas.microsoft.com/office/drawing/2014/main" id="{659FE610-5ED7-4CB4-B8E3-3B1536B13DC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10150" y="3254929"/>
            <a:ext cx="2976485" cy="2909631"/>
          </a:xfrm>
          <a:prstGeom prst="rect">
            <a:avLst/>
          </a:prstGeom>
        </p:spPr>
      </p:pic>
    </p:spTree>
    <p:extLst>
      <p:ext uri="{BB962C8B-B14F-4D97-AF65-F5344CB8AC3E}">
        <p14:creationId xmlns:p14="http://schemas.microsoft.com/office/powerpoint/2010/main" val="157942688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gradFill>
          <a:gsLst>
            <a:gs pos="100000">
              <a:schemeClr val="tx1"/>
            </a:gs>
            <a:gs pos="0">
              <a:schemeClr val="accent1">
                <a:alpha val="50000"/>
              </a:schemeClr>
            </a:gs>
            <a:gs pos="99000">
              <a:schemeClr val="accent5"/>
            </a:gs>
          </a:gsLst>
          <a:lin ang="3600000" scaled="0"/>
        </a:gradFill>
        <a:effectLst/>
      </p:bgPr>
    </p:bg>
    <p:spTree>
      <p:nvGrpSpPr>
        <p:cNvPr id="1" name=""/>
        <p:cNvGrpSpPr/>
        <p:nvPr/>
      </p:nvGrpSpPr>
      <p:grpSpPr>
        <a:xfrm>
          <a:off x="0" y="0"/>
          <a:ext cx="0" cy="0"/>
          <a:chOff x="0" y="0"/>
          <a:chExt cx="0" cy="0"/>
        </a:xfrm>
      </p:grpSpPr>
      <p:sp>
        <p:nvSpPr>
          <p:cNvPr id="9" name="Fußzeilenplatzhalter 8">
            <a:extLst>
              <a:ext uri="{FF2B5EF4-FFF2-40B4-BE49-F238E27FC236}">
                <a16:creationId xmlns:a16="http://schemas.microsoft.com/office/drawing/2014/main" id="{2C594D0F-523F-4CAA-986F-4DFE31175AAF}"/>
              </a:ext>
            </a:extLst>
          </p:cNvPr>
          <p:cNvSpPr>
            <a:spLocks noGrp="1"/>
          </p:cNvSpPr>
          <p:nvPr>
            <p:ph type="ftr" sz="quarter" idx="11"/>
          </p:nvPr>
        </p:nvSpPr>
        <p:spPr/>
        <p:txBody>
          <a:bodyPr/>
          <a:lstStyle/>
          <a:p>
            <a:r>
              <a:rPr lang="de-DE"/>
              <a:t>copyright Bundesverband Gewaltprävention</a:t>
            </a:r>
          </a:p>
        </p:txBody>
      </p:sp>
      <p:pic>
        <p:nvPicPr>
          <p:cNvPr id="3" name="Grafik 2">
            <a:extLst>
              <a:ext uri="{FF2B5EF4-FFF2-40B4-BE49-F238E27FC236}">
                <a16:creationId xmlns:a16="http://schemas.microsoft.com/office/drawing/2014/main" id="{57ABE5B7-E827-4DA2-BD26-3C0CF6A0146C}"/>
              </a:ext>
            </a:extLst>
          </p:cNvPr>
          <p:cNvPicPr>
            <a:picLocks noChangeAspect="1"/>
          </p:cNvPicPr>
          <p:nvPr/>
        </p:nvPicPr>
        <p:blipFill>
          <a:blip r:embed="rId2"/>
          <a:stretch>
            <a:fillRect/>
          </a:stretch>
        </p:blipFill>
        <p:spPr>
          <a:xfrm>
            <a:off x="394161" y="690465"/>
            <a:ext cx="5907517" cy="5477069"/>
          </a:xfrm>
          <a:prstGeom prst="rect">
            <a:avLst/>
          </a:prstGeom>
        </p:spPr>
      </p:pic>
      <p:sp>
        <p:nvSpPr>
          <p:cNvPr id="4" name="Textfeld 3">
            <a:extLst>
              <a:ext uri="{FF2B5EF4-FFF2-40B4-BE49-F238E27FC236}">
                <a16:creationId xmlns:a16="http://schemas.microsoft.com/office/drawing/2014/main" id="{3FB99B88-4A6B-4412-A4DC-F022A1464CEB}"/>
              </a:ext>
            </a:extLst>
          </p:cNvPr>
          <p:cNvSpPr txBox="1"/>
          <p:nvPr/>
        </p:nvSpPr>
        <p:spPr>
          <a:xfrm>
            <a:off x="6969967" y="690465"/>
            <a:ext cx="4581331" cy="2308324"/>
          </a:xfrm>
          <a:prstGeom prst="rect">
            <a:avLst/>
          </a:prstGeom>
          <a:noFill/>
        </p:spPr>
        <p:txBody>
          <a:bodyPr wrap="square" rtlCol="0">
            <a:spAutoFit/>
          </a:bodyPr>
          <a:lstStyle/>
          <a:p>
            <a:r>
              <a:rPr lang="de-DE" dirty="0"/>
              <a:t>Verhaltensregeln müssen auch mit den Kindern durchgenommen werden, da es auch sexualisierte Gewalt und Übergriffe zwischen Kindern und Jugendlichen gibt.</a:t>
            </a:r>
          </a:p>
          <a:p>
            <a:endParaRPr lang="de-DE" dirty="0"/>
          </a:p>
          <a:p>
            <a:endParaRPr lang="de-DE" dirty="0"/>
          </a:p>
          <a:p>
            <a:r>
              <a:rPr lang="de-DE" dirty="0"/>
              <a:t>Ansonsten den Kindern die Ampel-Regeln beibringen</a:t>
            </a:r>
          </a:p>
        </p:txBody>
      </p:sp>
    </p:spTree>
    <p:extLst>
      <p:ext uri="{BB962C8B-B14F-4D97-AF65-F5344CB8AC3E}">
        <p14:creationId xmlns:p14="http://schemas.microsoft.com/office/powerpoint/2010/main" val="406272731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gradFill>
          <a:gsLst>
            <a:gs pos="100000">
              <a:schemeClr val="tx1"/>
            </a:gs>
            <a:gs pos="0">
              <a:schemeClr val="accent1">
                <a:alpha val="50000"/>
              </a:schemeClr>
            </a:gs>
            <a:gs pos="99000">
              <a:schemeClr val="accent5"/>
            </a:gs>
          </a:gsLst>
          <a:lin ang="3600000" scaled="0"/>
        </a:gradFill>
        <a:effectLst/>
      </p:bgPr>
    </p:bg>
    <p:spTree>
      <p:nvGrpSpPr>
        <p:cNvPr id="1" name=""/>
        <p:cNvGrpSpPr/>
        <p:nvPr/>
      </p:nvGrpSpPr>
      <p:grpSpPr>
        <a:xfrm>
          <a:off x="0" y="0"/>
          <a:ext cx="0" cy="0"/>
          <a:chOff x="0" y="0"/>
          <a:chExt cx="0" cy="0"/>
        </a:xfrm>
      </p:grpSpPr>
      <p:sp>
        <p:nvSpPr>
          <p:cNvPr id="9" name="Fußzeilenplatzhalter 8">
            <a:extLst>
              <a:ext uri="{FF2B5EF4-FFF2-40B4-BE49-F238E27FC236}">
                <a16:creationId xmlns:a16="http://schemas.microsoft.com/office/drawing/2014/main" id="{2C594D0F-523F-4CAA-986F-4DFE31175AAF}"/>
              </a:ext>
            </a:extLst>
          </p:cNvPr>
          <p:cNvSpPr>
            <a:spLocks noGrp="1"/>
          </p:cNvSpPr>
          <p:nvPr>
            <p:ph type="ftr" sz="quarter" idx="11"/>
          </p:nvPr>
        </p:nvSpPr>
        <p:spPr/>
        <p:txBody>
          <a:bodyPr/>
          <a:lstStyle/>
          <a:p>
            <a:r>
              <a:rPr lang="de-DE" dirty="0" err="1"/>
              <a:t>copyright</a:t>
            </a:r>
            <a:r>
              <a:rPr lang="de-DE" dirty="0"/>
              <a:t> Bundesverband Gewaltprävention</a:t>
            </a:r>
          </a:p>
        </p:txBody>
      </p:sp>
      <p:pic>
        <p:nvPicPr>
          <p:cNvPr id="3" name="Grafik 2">
            <a:extLst>
              <a:ext uri="{FF2B5EF4-FFF2-40B4-BE49-F238E27FC236}">
                <a16:creationId xmlns:a16="http://schemas.microsoft.com/office/drawing/2014/main" id="{47F842E0-F117-4A8E-BBD1-6494BEC299E0}"/>
              </a:ext>
            </a:extLst>
          </p:cNvPr>
          <p:cNvPicPr>
            <a:picLocks noChangeAspect="1"/>
          </p:cNvPicPr>
          <p:nvPr/>
        </p:nvPicPr>
        <p:blipFill>
          <a:blip r:embed="rId2"/>
          <a:stretch>
            <a:fillRect/>
          </a:stretch>
        </p:blipFill>
        <p:spPr>
          <a:xfrm>
            <a:off x="770881" y="728781"/>
            <a:ext cx="10650237" cy="5400438"/>
          </a:xfrm>
          <a:prstGeom prst="rect">
            <a:avLst/>
          </a:prstGeom>
        </p:spPr>
      </p:pic>
    </p:spTree>
    <p:extLst>
      <p:ext uri="{BB962C8B-B14F-4D97-AF65-F5344CB8AC3E}">
        <p14:creationId xmlns:p14="http://schemas.microsoft.com/office/powerpoint/2010/main" val="48734085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gradFill>
          <a:gsLst>
            <a:gs pos="100000">
              <a:schemeClr val="tx1"/>
            </a:gs>
            <a:gs pos="0">
              <a:schemeClr val="accent1">
                <a:alpha val="50000"/>
              </a:schemeClr>
            </a:gs>
            <a:gs pos="99000">
              <a:schemeClr val="accent5"/>
            </a:gs>
          </a:gsLst>
          <a:lin ang="3600000" scaled="0"/>
        </a:gradFill>
        <a:effectLst/>
      </p:bgPr>
    </p:bg>
    <p:spTree>
      <p:nvGrpSpPr>
        <p:cNvPr id="1" name=""/>
        <p:cNvGrpSpPr/>
        <p:nvPr/>
      </p:nvGrpSpPr>
      <p:grpSpPr>
        <a:xfrm>
          <a:off x="0" y="0"/>
          <a:ext cx="0" cy="0"/>
          <a:chOff x="0" y="0"/>
          <a:chExt cx="0" cy="0"/>
        </a:xfrm>
      </p:grpSpPr>
      <p:sp>
        <p:nvSpPr>
          <p:cNvPr id="9" name="Fußzeilenplatzhalter 8">
            <a:extLst>
              <a:ext uri="{FF2B5EF4-FFF2-40B4-BE49-F238E27FC236}">
                <a16:creationId xmlns:a16="http://schemas.microsoft.com/office/drawing/2014/main" id="{2C594D0F-523F-4CAA-986F-4DFE31175AAF}"/>
              </a:ext>
            </a:extLst>
          </p:cNvPr>
          <p:cNvSpPr>
            <a:spLocks noGrp="1"/>
          </p:cNvSpPr>
          <p:nvPr>
            <p:ph type="ftr" sz="quarter" idx="11"/>
          </p:nvPr>
        </p:nvSpPr>
        <p:spPr/>
        <p:txBody>
          <a:bodyPr/>
          <a:lstStyle/>
          <a:p>
            <a:r>
              <a:rPr lang="de-DE"/>
              <a:t>copyright Bundesverband Gewaltprävention</a:t>
            </a:r>
          </a:p>
        </p:txBody>
      </p:sp>
      <p:pic>
        <p:nvPicPr>
          <p:cNvPr id="3" name="Grafik 2">
            <a:extLst>
              <a:ext uri="{FF2B5EF4-FFF2-40B4-BE49-F238E27FC236}">
                <a16:creationId xmlns:a16="http://schemas.microsoft.com/office/drawing/2014/main" id="{16B991AF-28A4-4414-84F7-986CF0BC571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0465" y="546047"/>
            <a:ext cx="10540288" cy="5621487"/>
          </a:xfrm>
          <a:prstGeom prst="rect">
            <a:avLst/>
          </a:prstGeom>
        </p:spPr>
      </p:pic>
    </p:spTree>
    <p:extLst>
      <p:ext uri="{BB962C8B-B14F-4D97-AF65-F5344CB8AC3E}">
        <p14:creationId xmlns:p14="http://schemas.microsoft.com/office/powerpoint/2010/main" val="84647522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gradFill>
          <a:gsLst>
            <a:gs pos="100000">
              <a:schemeClr val="tx1"/>
            </a:gs>
            <a:gs pos="0">
              <a:schemeClr val="accent1">
                <a:alpha val="50000"/>
              </a:schemeClr>
            </a:gs>
            <a:gs pos="99000">
              <a:schemeClr val="accent5"/>
            </a:gs>
          </a:gsLst>
          <a:lin ang="3600000" scaled="0"/>
        </a:gradFill>
        <a:effectLst/>
      </p:bgPr>
    </p:bg>
    <p:spTree>
      <p:nvGrpSpPr>
        <p:cNvPr id="1" name=""/>
        <p:cNvGrpSpPr/>
        <p:nvPr/>
      </p:nvGrpSpPr>
      <p:grpSpPr>
        <a:xfrm>
          <a:off x="0" y="0"/>
          <a:ext cx="0" cy="0"/>
          <a:chOff x="0" y="0"/>
          <a:chExt cx="0" cy="0"/>
        </a:xfrm>
      </p:grpSpPr>
      <p:sp>
        <p:nvSpPr>
          <p:cNvPr id="9" name="Fußzeilenplatzhalter 8">
            <a:extLst>
              <a:ext uri="{FF2B5EF4-FFF2-40B4-BE49-F238E27FC236}">
                <a16:creationId xmlns:a16="http://schemas.microsoft.com/office/drawing/2014/main" id="{2C594D0F-523F-4CAA-986F-4DFE31175AAF}"/>
              </a:ext>
            </a:extLst>
          </p:cNvPr>
          <p:cNvSpPr>
            <a:spLocks noGrp="1"/>
          </p:cNvSpPr>
          <p:nvPr>
            <p:ph type="ftr" sz="quarter" idx="11"/>
          </p:nvPr>
        </p:nvSpPr>
        <p:spPr/>
        <p:txBody>
          <a:bodyPr/>
          <a:lstStyle/>
          <a:p>
            <a:r>
              <a:rPr lang="de-DE"/>
              <a:t>copyright Bundesverband Gewaltprävention</a:t>
            </a:r>
          </a:p>
        </p:txBody>
      </p:sp>
      <p:pic>
        <p:nvPicPr>
          <p:cNvPr id="3" name="Grafik 2">
            <a:extLst>
              <a:ext uri="{FF2B5EF4-FFF2-40B4-BE49-F238E27FC236}">
                <a16:creationId xmlns:a16="http://schemas.microsoft.com/office/drawing/2014/main" id="{02126BCE-7762-4EE4-B312-F24E10457E08}"/>
              </a:ext>
            </a:extLst>
          </p:cNvPr>
          <p:cNvPicPr>
            <a:picLocks noChangeAspect="1"/>
          </p:cNvPicPr>
          <p:nvPr/>
        </p:nvPicPr>
        <p:blipFill>
          <a:blip r:embed="rId2"/>
          <a:stretch>
            <a:fillRect/>
          </a:stretch>
        </p:blipFill>
        <p:spPr>
          <a:xfrm>
            <a:off x="862381" y="559837"/>
            <a:ext cx="10467238" cy="5552187"/>
          </a:xfrm>
          <a:prstGeom prst="rect">
            <a:avLst/>
          </a:prstGeom>
        </p:spPr>
      </p:pic>
    </p:spTree>
    <p:extLst>
      <p:ext uri="{BB962C8B-B14F-4D97-AF65-F5344CB8AC3E}">
        <p14:creationId xmlns:p14="http://schemas.microsoft.com/office/powerpoint/2010/main" val="142454132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gradFill>
          <a:gsLst>
            <a:gs pos="100000">
              <a:schemeClr val="tx1"/>
            </a:gs>
            <a:gs pos="0">
              <a:schemeClr val="accent1">
                <a:alpha val="50000"/>
              </a:schemeClr>
            </a:gs>
            <a:gs pos="99000">
              <a:schemeClr val="accent5"/>
            </a:gs>
          </a:gsLst>
          <a:lin ang="3600000" scaled="0"/>
        </a:gradFill>
        <a:effectLst/>
      </p:bgPr>
    </p:bg>
    <p:spTree>
      <p:nvGrpSpPr>
        <p:cNvPr id="1" name=""/>
        <p:cNvGrpSpPr/>
        <p:nvPr/>
      </p:nvGrpSpPr>
      <p:grpSpPr>
        <a:xfrm>
          <a:off x="0" y="0"/>
          <a:ext cx="0" cy="0"/>
          <a:chOff x="0" y="0"/>
          <a:chExt cx="0" cy="0"/>
        </a:xfrm>
      </p:grpSpPr>
      <p:sp>
        <p:nvSpPr>
          <p:cNvPr id="9" name="Fußzeilenplatzhalter 8">
            <a:extLst>
              <a:ext uri="{FF2B5EF4-FFF2-40B4-BE49-F238E27FC236}">
                <a16:creationId xmlns:a16="http://schemas.microsoft.com/office/drawing/2014/main" id="{2C594D0F-523F-4CAA-986F-4DFE31175AAF}"/>
              </a:ext>
            </a:extLst>
          </p:cNvPr>
          <p:cNvSpPr>
            <a:spLocks noGrp="1"/>
          </p:cNvSpPr>
          <p:nvPr>
            <p:ph type="ftr" sz="quarter" idx="11"/>
          </p:nvPr>
        </p:nvSpPr>
        <p:spPr/>
        <p:txBody>
          <a:bodyPr/>
          <a:lstStyle/>
          <a:p>
            <a:r>
              <a:rPr lang="de-DE"/>
              <a:t>copyright Bundesverband Gewaltprävention</a:t>
            </a:r>
          </a:p>
        </p:txBody>
      </p:sp>
      <p:pic>
        <p:nvPicPr>
          <p:cNvPr id="3" name="Grafik 2">
            <a:extLst>
              <a:ext uri="{FF2B5EF4-FFF2-40B4-BE49-F238E27FC236}">
                <a16:creationId xmlns:a16="http://schemas.microsoft.com/office/drawing/2014/main" id="{E8291CCF-40BB-432D-A585-754C07F14AC8}"/>
              </a:ext>
            </a:extLst>
          </p:cNvPr>
          <p:cNvPicPr>
            <a:picLocks noChangeAspect="1"/>
          </p:cNvPicPr>
          <p:nvPr/>
        </p:nvPicPr>
        <p:blipFill>
          <a:blip r:embed="rId2"/>
          <a:stretch>
            <a:fillRect/>
          </a:stretch>
        </p:blipFill>
        <p:spPr>
          <a:xfrm>
            <a:off x="838462" y="690465"/>
            <a:ext cx="10515075" cy="5317367"/>
          </a:xfrm>
          <a:prstGeom prst="rect">
            <a:avLst/>
          </a:prstGeom>
        </p:spPr>
      </p:pic>
    </p:spTree>
    <p:extLst>
      <p:ext uri="{BB962C8B-B14F-4D97-AF65-F5344CB8AC3E}">
        <p14:creationId xmlns:p14="http://schemas.microsoft.com/office/powerpoint/2010/main" val="429063133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gradFill>
          <a:gsLst>
            <a:gs pos="100000">
              <a:schemeClr val="tx1"/>
            </a:gs>
            <a:gs pos="0">
              <a:schemeClr val="accent1">
                <a:alpha val="50000"/>
              </a:schemeClr>
            </a:gs>
            <a:gs pos="99000">
              <a:schemeClr val="accent5"/>
            </a:gs>
          </a:gsLst>
          <a:lin ang="3600000" scaled="0"/>
        </a:gradFill>
        <a:effectLst/>
      </p:bgPr>
    </p:bg>
    <p:spTree>
      <p:nvGrpSpPr>
        <p:cNvPr id="1" name=""/>
        <p:cNvGrpSpPr/>
        <p:nvPr/>
      </p:nvGrpSpPr>
      <p:grpSpPr>
        <a:xfrm>
          <a:off x="0" y="0"/>
          <a:ext cx="0" cy="0"/>
          <a:chOff x="0" y="0"/>
          <a:chExt cx="0" cy="0"/>
        </a:xfrm>
      </p:grpSpPr>
      <p:sp>
        <p:nvSpPr>
          <p:cNvPr id="9" name="Fußzeilenplatzhalter 8">
            <a:extLst>
              <a:ext uri="{FF2B5EF4-FFF2-40B4-BE49-F238E27FC236}">
                <a16:creationId xmlns:a16="http://schemas.microsoft.com/office/drawing/2014/main" id="{2C594D0F-523F-4CAA-986F-4DFE31175AAF}"/>
              </a:ext>
            </a:extLst>
          </p:cNvPr>
          <p:cNvSpPr>
            <a:spLocks noGrp="1"/>
          </p:cNvSpPr>
          <p:nvPr>
            <p:ph type="ftr" sz="quarter" idx="11"/>
          </p:nvPr>
        </p:nvSpPr>
        <p:spPr/>
        <p:txBody>
          <a:bodyPr/>
          <a:lstStyle/>
          <a:p>
            <a:r>
              <a:rPr lang="de-DE"/>
              <a:t>copyright Bundesverband Gewaltprävention</a:t>
            </a:r>
          </a:p>
        </p:txBody>
      </p:sp>
      <p:pic>
        <p:nvPicPr>
          <p:cNvPr id="3" name="Grafik 2">
            <a:extLst>
              <a:ext uri="{FF2B5EF4-FFF2-40B4-BE49-F238E27FC236}">
                <a16:creationId xmlns:a16="http://schemas.microsoft.com/office/drawing/2014/main" id="{5F27F89C-CE69-4696-8650-9B94837A73A5}"/>
              </a:ext>
            </a:extLst>
          </p:cNvPr>
          <p:cNvPicPr>
            <a:picLocks noChangeAspect="1"/>
          </p:cNvPicPr>
          <p:nvPr/>
        </p:nvPicPr>
        <p:blipFill>
          <a:blip r:embed="rId2"/>
          <a:stretch>
            <a:fillRect/>
          </a:stretch>
        </p:blipFill>
        <p:spPr>
          <a:xfrm>
            <a:off x="688168" y="1035698"/>
            <a:ext cx="10346835" cy="4462783"/>
          </a:xfrm>
          <a:prstGeom prst="rect">
            <a:avLst/>
          </a:prstGeom>
        </p:spPr>
      </p:pic>
    </p:spTree>
    <p:extLst>
      <p:ext uri="{BB962C8B-B14F-4D97-AF65-F5344CB8AC3E}">
        <p14:creationId xmlns:p14="http://schemas.microsoft.com/office/powerpoint/2010/main" val="285948916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gradFill>
          <a:gsLst>
            <a:gs pos="100000">
              <a:schemeClr val="tx1"/>
            </a:gs>
            <a:gs pos="0">
              <a:schemeClr val="accent1">
                <a:alpha val="50000"/>
              </a:schemeClr>
            </a:gs>
            <a:gs pos="99000">
              <a:schemeClr val="accent5"/>
            </a:gs>
          </a:gsLst>
          <a:lin ang="3600000" scaled="0"/>
        </a:gradFill>
        <a:effectLst/>
      </p:bgPr>
    </p:bg>
    <p:spTree>
      <p:nvGrpSpPr>
        <p:cNvPr id="1" name=""/>
        <p:cNvGrpSpPr/>
        <p:nvPr/>
      </p:nvGrpSpPr>
      <p:grpSpPr>
        <a:xfrm>
          <a:off x="0" y="0"/>
          <a:ext cx="0" cy="0"/>
          <a:chOff x="0" y="0"/>
          <a:chExt cx="0" cy="0"/>
        </a:xfrm>
      </p:grpSpPr>
      <p:sp>
        <p:nvSpPr>
          <p:cNvPr id="9" name="Fußzeilenplatzhalter 8">
            <a:extLst>
              <a:ext uri="{FF2B5EF4-FFF2-40B4-BE49-F238E27FC236}">
                <a16:creationId xmlns:a16="http://schemas.microsoft.com/office/drawing/2014/main" id="{2C594D0F-523F-4CAA-986F-4DFE31175AAF}"/>
              </a:ext>
            </a:extLst>
          </p:cNvPr>
          <p:cNvSpPr>
            <a:spLocks noGrp="1"/>
          </p:cNvSpPr>
          <p:nvPr>
            <p:ph type="ftr" sz="quarter" idx="11"/>
          </p:nvPr>
        </p:nvSpPr>
        <p:spPr/>
        <p:txBody>
          <a:bodyPr/>
          <a:lstStyle/>
          <a:p>
            <a:r>
              <a:rPr lang="de-DE"/>
              <a:t>copyright Bundesverband Gewaltprävention</a:t>
            </a:r>
          </a:p>
        </p:txBody>
      </p:sp>
      <p:pic>
        <p:nvPicPr>
          <p:cNvPr id="3" name="Grafik 2">
            <a:extLst>
              <a:ext uri="{FF2B5EF4-FFF2-40B4-BE49-F238E27FC236}">
                <a16:creationId xmlns:a16="http://schemas.microsoft.com/office/drawing/2014/main" id="{7D9419A1-3F45-4DC6-B7B3-9ECA2FE7DFA6}"/>
              </a:ext>
            </a:extLst>
          </p:cNvPr>
          <p:cNvPicPr>
            <a:picLocks noChangeAspect="1"/>
          </p:cNvPicPr>
          <p:nvPr/>
        </p:nvPicPr>
        <p:blipFill>
          <a:blip r:embed="rId2"/>
          <a:stretch>
            <a:fillRect/>
          </a:stretch>
        </p:blipFill>
        <p:spPr>
          <a:xfrm>
            <a:off x="535919" y="847854"/>
            <a:ext cx="11120161" cy="4904799"/>
          </a:xfrm>
          <a:prstGeom prst="rect">
            <a:avLst/>
          </a:prstGeom>
        </p:spPr>
      </p:pic>
    </p:spTree>
    <p:extLst>
      <p:ext uri="{BB962C8B-B14F-4D97-AF65-F5344CB8AC3E}">
        <p14:creationId xmlns:p14="http://schemas.microsoft.com/office/powerpoint/2010/main" val="196571350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gradFill>
          <a:gsLst>
            <a:gs pos="100000">
              <a:schemeClr val="tx1"/>
            </a:gs>
            <a:gs pos="0">
              <a:schemeClr val="accent1">
                <a:alpha val="50000"/>
              </a:schemeClr>
            </a:gs>
            <a:gs pos="99000">
              <a:schemeClr val="accent5"/>
            </a:gs>
          </a:gsLst>
          <a:lin ang="3600000" scaled="0"/>
        </a:gradFill>
        <a:effectLst/>
      </p:bgPr>
    </p:bg>
    <p:spTree>
      <p:nvGrpSpPr>
        <p:cNvPr id="1" name=""/>
        <p:cNvGrpSpPr/>
        <p:nvPr/>
      </p:nvGrpSpPr>
      <p:grpSpPr>
        <a:xfrm>
          <a:off x="0" y="0"/>
          <a:ext cx="0" cy="0"/>
          <a:chOff x="0" y="0"/>
          <a:chExt cx="0" cy="0"/>
        </a:xfrm>
      </p:grpSpPr>
      <p:sp>
        <p:nvSpPr>
          <p:cNvPr id="9" name="Fußzeilenplatzhalter 8">
            <a:extLst>
              <a:ext uri="{FF2B5EF4-FFF2-40B4-BE49-F238E27FC236}">
                <a16:creationId xmlns:a16="http://schemas.microsoft.com/office/drawing/2014/main" id="{2C594D0F-523F-4CAA-986F-4DFE31175AAF}"/>
              </a:ext>
            </a:extLst>
          </p:cNvPr>
          <p:cNvSpPr>
            <a:spLocks noGrp="1"/>
          </p:cNvSpPr>
          <p:nvPr>
            <p:ph type="ftr" sz="quarter" idx="11"/>
          </p:nvPr>
        </p:nvSpPr>
        <p:spPr/>
        <p:txBody>
          <a:bodyPr/>
          <a:lstStyle/>
          <a:p>
            <a:r>
              <a:rPr lang="de-DE"/>
              <a:t>copyright Bundesverband Gewaltprävention</a:t>
            </a:r>
          </a:p>
        </p:txBody>
      </p:sp>
      <p:pic>
        <p:nvPicPr>
          <p:cNvPr id="7" name="Grafik 6" descr="Ein Bild, das Person, jung, U-Bahn enthält.&#10;&#10;Automatisch generierte Beschreibung">
            <a:extLst>
              <a:ext uri="{FF2B5EF4-FFF2-40B4-BE49-F238E27FC236}">
                <a16:creationId xmlns:a16="http://schemas.microsoft.com/office/drawing/2014/main" id="{087323FD-3C16-4B09-A3E0-59B4FE2553B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67919" y="3696250"/>
            <a:ext cx="4256160" cy="2660100"/>
          </a:xfrm>
          <a:prstGeom prst="rect">
            <a:avLst/>
          </a:prstGeom>
        </p:spPr>
      </p:pic>
      <p:pic>
        <p:nvPicPr>
          <p:cNvPr id="10" name="Grafik 9">
            <a:extLst>
              <a:ext uri="{FF2B5EF4-FFF2-40B4-BE49-F238E27FC236}">
                <a16:creationId xmlns:a16="http://schemas.microsoft.com/office/drawing/2014/main" id="{F450B4B5-1839-48A2-8480-A60985703639}"/>
              </a:ext>
            </a:extLst>
          </p:cNvPr>
          <p:cNvPicPr>
            <a:picLocks noChangeAspect="1"/>
          </p:cNvPicPr>
          <p:nvPr/>
        </p:nvPicPr>
        <p:blipFill>
          <a:blip r:embed="rId3"/>
          <a:stretch>
            <a:fillRect/>
          </a:stretch>
        </p:blipFill>
        <p:spPr>
          <a:xfrm>
            <a:off x="1355285" y="711750"/>
            <a:ext cx="9067800" cy="2619375"/>
          </a:xfrm>
          <a:prstGeom prst="rect">
            <a:avLst/>
          </a:prstGeom>
        </p:spPr>
      </p:pic>
    </p:spTree>
    <p:extLst>
      <p:ext uri="{BB962C8B-B14F-4D97-AF65-F5344CB8AC3E}">
        <p14:creationId xmlns:p14="http://schemas.microsoft.com/office/powerpoint/2010/main" val="174091450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gradFill>
          <a:gsLst>
            <a:gs pos="100000">
              <a:schemeClr val="tx1"/>
            </a:gs>
            <a:gs pos="0">
              <a:schemeClr val="accent1">
                <a:alpha val="50000"/>
              </a:schemeClr>
            </a:gs>
            <a:gs pos="99000">
              <a:schemeClr val="accent5"/>
            </a:gs>
          </a:gsLst>
          <a:lin ang="3600000" scaled="0"/>
        </a:gradFill>
        <a:effectLst/>
      </p:bgPr>
    </p:bg>
    <p:spTree>
      <p:nvGrpSpPr>
        <p:cNvPr id="1" name=""/>
        <p:cNvGrpSpPr/>
        <p:nvPr/>
      </p:nvGrpSpPr>
      <p:grpSpPr>
        <a:xfrm>
          <a:off x="0" y="0"/>
          <a:ext cx="0" cy="0"/>
          <a:chOff x="0" y="0"/>
          <a:chExt cx="0" cy="0"/>
        </a:xfrm>
      </p:grpSpPr>
      <p:sp>
        <p:nvSpPr>
          <p:cNvPr id="9" name="Fußzeilenplatzhalter 8">
            <a:extLst>
              <a:ext uri="{FF2B5EF4-FFF2-40B4-BE49-F238E27FC236}">
                <a16:creationId xmlns:a16="http://schemas.microsoft.com/office/drawing/2014/main" id="{2C594D0F-523F-4CAA-986F-4DFE31175AAF}"/>
              </a:ext>
            </a:extLst>
          </p:cNvPr>
          <p:cNvSpPr>
            <a:spLocks noGrp="1"/>
          </p:cNvSpPr>
          <p:nvPr>
            <p:ph type="ftr" sz="quarter" idx="11"/>
          </p:nvPr>
        </p:nvSpPr>
        <p:spPr/>
        <p:txBody>
          <a:bodyPr/>
          <a:lstStyle/>
          <a:p>
            <a:r>
              <a:rPr lang="de-DE"/>
              <a:t>copyright Bundesverband Gewaltprävention</a:t>
            </a:r>
          </a:p>
        </p:txBody>
      </p:sp>
      <p:pic>
        <p:nvPicPr>
          <p:cNvPr id="3" name="Grafik 2">
            <a:extLst>
              <a:ext uri="{FF2B5EF4-FFF2-40B4-BE49-F238E27FC236}">
                <a16:creationId xmlns:a16="http://schemas.microsoft.com/office/drawing/2014/main" id="{8BAB9ACA-5DDA-4827-9BD2-E34A3A375146}"/>
              </a:ext>
            </a:extLst>
          </p:cNvPr>
          <p:cNvPicPr>
            <a:picLocks noChangeAspect="1"/>
          </p:cNvPicPr>
          <p:nvPr/>
        </p:nvPicPr>
        <p:blipFill>
          <a:blip r:embed="rId2"/>
          <a:stretch>
            <a:fillRect/>
          </a:stretch>
        </p:blipFill>
        <p:spPr>
          <a:xfrm>
            <a:off x="1175657" y="478767"/>
            <a:ext cx="9710057" cy="2950233"/>
          </a:xfrm>
          <a:prstGeom prst="rect">
            <a:avLst/>
          </a:prstGeom>
        </p:spPr>
      </p:pic>
      <p:pic>
        <p:nvPicPr>
          <p:cNvPr id="5" name="Grafik 4" descr="Ein Bild, das Sport enthält.&#10;&#10;Automatisch generierte Beschreibung">
            <a:extLst>
              <a:ext uri="{FF2B5EF4-FFF2-40B4-BE49-F238E27FC236}">
                <a16:creationId xmlns:a16="http://schemas.microsoft.com/office/drawing/2014/main" id="{2B2C9CA5-F482-4411-9CD9-AE91F225CBF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17913" y="3461037"/>
            <a:ext cx="5077409" cy="2856043"/>
          </a:xfrm>
          <a:prstGeom prst="rect">
            <a:avLst/>
          </a:prstGeom>
        </p:spPr>
      </p:pic>
      <p:pic>
        <p:nvPicPr>
          <p:cNvPr id="7" name="Grafik 6">
            <a:extLst>
              <a:ext uri="{FF2B5EF4-FFF2-40B4-BE49-F238E27FC236}">
                <a16:creationId xmlns:a16="http://schemas.microsoft.com/office/drawing/2014/main" id="{FE5D0F63-333B-402A-8472-2F88F91882B5}"/>
              </a:ext>
            </a:extLst>
          </p:cNvPr>
          <p:cNvPicPr>
            <a:picLocks noChangeAspect="1"/>
          </p:cNvPicPr>
          <p:nvPr/>
        </p:nvPicPr>
        <p:blipFill>
          <a:blip r:embed="rId4"/>
          <a:stretch>
            <a:fillRect/>
          </a:stretch>
        </p:blipFill>
        <p:spPr>
          <a:xfrm>
            <a:off x="7580025" y="3461037"/>
            <a:ext cx="2702310" cy="2859659"/>
          </a:xfrm>
          <a:prstGeom prst="rect">
            <a:avLst/>
          </a:prstGeom>
        </p:spPr>
      </p:pic>
    </p:spTree>
    <p:extLst>
      <p:ext uri="{BB962C8B-B14F-4D97-AF65-F5344CB8AC3E}">
        <p14:creationId xmlns:p14="http://schemas.microsoft.com/office/powerpoint/2010/main" val="202187118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gradFill>
          <a:gsLst>
            <a:gs pos="100000">
              <a:schemeClr val="tx1"/>
            </a:gs>
            <a:gs pos="0">
              <a:schemeClr val="accent1">
                <a:alpha val="50000"/>
              </a:schemeClr>
            </a:gs>
            <a:gs pos="99000">
              <a:schemeClr val="accent5"/>
            </a:gs>
          </a:gsLst>
          <a:lin ang="3600000" scaled="0"/>
        </a:gradFill>
        <a:effectLst/>
      </p:bgPr>
    </p:bg>
    <p:spTree>
      <p:nvGrpSpPr>
        <p:cNvPr id="1" name=""/>
        <p:cNvGrpSpPr/>
        <p:nvPr/>
      </p:nvGrpSpPr>
      <p:grpSpPr>
        <a:xfrm>
          <a:off x="0" y="0"/>
          <a:ext cx="0" cy="0"/>
          <a:chOff x="0" y="0"/>
          <a:chExt cx="0" cy="0"/>
        </a:xfrm>
      </p:grpSpPr>
      <p:sp>
        <p:nvSpPr>
          <p:cNvPr id="9" name="Fußzeilenplatzhalter 8">
            <a:extLst>
              <a:ext uri="{FF2B5EF4-FFF2-40B4-BE49-F238E27FC236}">
                <a16:creationId xmlns:a16="http://schemas.microsoft.com/office/drawing/2014/main" id="{2C594D0F-523F-4CAA-986F-4DFE31175AAF}"/>
              </a:ext>
            </a:extLst>
          </p:cNvPr>
          <p:cNvSpPr>
            <a:spLocks noGrp="1"/>
          </p:cNvSpPr>
          <p:nvPr>
            <p:ph type="ftr" sz="quarter" idx="11"/>
          </p:nvPr>
        </p:nvSpPr>
        <p:spPr/>
        <p:txBody>
          <a:bodyPr/>
          <a:lstStyle/>
          <a:p>
            <a:r>
              <a:rPr lang="de-DE"/>
              <a:t>copyright Bundesverband Gewaltprävention</a:t>
            </a:r>
          </a:p>
        </p:txBody>
      </p:sp>
      <p:sp>
        <p:nvSpPr>
          <p:cNvPr id="2" name="Rechteck 1">
            <a:extLst>
              <a:ext uri="{FF2B5EF4-FFF2-40B4-BE49-F238E27FC236}">
                <a16:creationId xmlns:a16="http://schemas.microsoft.com/office/drawing/2014/main" id="{7991021F-2372-4A56-91BD-B186AD5A50DD}"/>
              </a:ext>
            </a:extLst>
          </p:cNvPr>
          <p:cNvSpPr/>
          <p:nvPr/>
        </p:nvSpPr>
        <p:spPr>
          <a:xfrm>
            <a:off x="1551038" y="349970"/>
            <a:ext cx="9089924" cy="954107"/>
          </a:xfrm>
          <a:prstGeom prst="rect">
            <a:avLst/>
          </a:prstGeom>
          <a:noFill/>
        </p:spPr>
        <p:txBody>
          <a:bodyPr wrap="none" lIns="91440" tIns="45720" rIns="91440" bIns="45720">
            <a:spAutoFit/>
          </a:bodyPr>
          <a:lstStyle/>
          <a:p>
            <a:pPr algn="ctr"/>
            <a:r>
              <a:rPr lang="de-DE" sz="2800" b="1" cap="none" spc="50" dirty="0">
                <a:ln w="9525" cmpd="sng">
                  <a:solidFill>
                    <a:schemeClr val="accent1"/>
                  </a:solidFill>
                  <a:prstDash val="solid"/>
                </a:ln>
                <a:solidFill>
                  <a:srgbClr val="70AD47">
                    <a:tint val="1000"/>
                  </a:srgbClr>
                </a:solidFill>
                <a:effectLst>
                  <a:glow rad="38100">
                    <a:schemeClr val="accent1">
                      <a:alpha val="40000"/>
                    </a:schemeClr>
                  </a:glow>
                </a:effectLst>
              </a:rPr>
              <a:t>Das wichtigste an der ganzen Geschichte ist…wie immer…</a:t>
            </a:r>
          </a:p>
          <a:p>
            <a:pPr algn="ctr"/>
            <a:endParaRPr lang="de-DE" sz="2800" b="1" cap="none" spc="50" dirty="0">
              <a:ln w="9525" cmpd="sng">
                <a:solidFill>
                  <a:schemeClr val="accent1"/>
                </a:solidFill>
                <a:prstDash val="solid"/>
              </a:ln>
              <a:solidFill>
                <a:srgbClr val="70AD47">
                  <a:tint val="1000"/>
                </a:srgbClr>
              </a:solidFill>
              <a:effectLst>
                <a:glow rad="38100">
                  <a:schemeClr val="accent1">
                    <a:alpha val="40000"/>
                  </a:schemeClr>
                </a:glow>
              </a:effectLst>
            </a:endParaRPr>
          </a:p>
        </p:txBody>
      </p:sp>
      <p:sp>
        <p:nvSpPr>
          <p:cNvPr id="3" name="Rechteck 2">
            <a:extLst>
              <a:ext uri="{FF2B5EF4-FFF2-40B4-BE49-F238E27FC236}">
                <a16:creationId xmlns:a16="http://schemas.microsoft.com/office/drawing/2014/main" id="{AE2F5E47-512B-451F-A5F9-985DBC5D96B4}"/>
              </a:ext>
            </a:extLst>
          </p:cNvPr>
          <p:cNvSpPr/>
          <p:nvPr/>
        </p:nvSpPr>
        <p:spPr>
          <a:xfrm>
            <a:off x="1413532" y="950134"/>
            <a:ext cx="9364936" cy="707886"/>
          </a:xfrm>
          <a:prstGeom prst="rect">
            <a:avLst/>
          </a:prstGeom>
          <a:noFill/>
        </p:spPr>
        <p:txBody>
          <a:bodyPr wrap="none" lIns="91440" tIns="45720" rIns="91440" bIns="45720">
            <a:spAutoFit/>
          </a:bodyPr>
          <a:lstStyle/>
          <a:p>
            <a:pPr algn="ctr"/>
            <a:r>
              <a:rPr lang="de-DE" sz="4000" b="1" cap="none" spc="0" dirty="0">
                <a:ln w="6600">
                  <a:solidFill>
                    <a:schemeClr val="accent2"/>
                  </a:solidFill>
                  <a:prstDash val="solid"/>
                </a:ln>
                <a:solidFill>
                  <a:srgbClr val="FFFFFF"/>
                </a:solidFill>
                <a:effectLst>
                  <a:outerShdw dist="38100" dir="2700000" algn="tl" rotWithShape="0">
                    <a:schemeClr val="accent2"/>
                  </a:outerShdw>
                </a:effectLst>
              </a:rPr>
              <a:t>Die  richtige und wirksame Kommunikation</a:t>
            </a:r>
          </a:p>
        </p:txBody>
      </p:sp>
      <p:pic>
        <p:nvPicPr>
          <p:cNvPr id="5" name="Grafik 4" descr="Ein Bild, das Text enthält.&#10;&#10;Automatisch generierte Beschreibung">
            <a:extLst>
              <a:ext uri="{FF2B5EF4-FFF2-40B4-BE49-F238E27FC236}">
                <a16:creationId xmlns:a16="http://schemas.microsoft.com/office/drawing/2014/main" id="{9C35CA4B-D851-48C6-9CF1-900BB43265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05370" y="1756794"/>
            <a:ext cx="6743700" cy="4467225"/>
          </a:xfrm>
          <a:prstGeom prst="rect">
            <a:avLst/>
          </a:prstGeom>
        </p:spPr>
      </p:pic>
      <p:sp>
        <p:nvSpPr>
          <p:cNvPr id="6" name="Textfeld 5">
            <a:extLst>
              <a:ext uri="{FF2B5EF4-FFF2-40B4-BE49-F238E27FC236}">
                <a16:creationId xmlns:a16="http://schemas.microsoft.com/office/drawing/2014/main" id="{F815111E-83FA-49CB-9729-07C158745760}"/>
              </a:ext>
            </a:extLst>
          </p:cNvPr>
          <p:cNvSpPr txBox="1"/>
          <p:nvPr/>
        </p:nvSpPr>
        <p:spPr>
          <a:xfrm>
            <a:off x="2659224" y="1940767"/>
            <a:ext cx="6410131" cy="369332"/>
          </a:xfrm>
          <a:prstGeom prst="rect">
            <a:avLst/>
          </a:prstGeom>
          <a:noFill/>
        </p:spPr>
        <p:txBody>
          <a:bodyPr wrap="square" rtlCol="0">
            <a:spAutoFit/>
          </a:bodyPr>
          <a:lstStyle/>
          <a:p>
            <a:pPr algn="ctr"/>
            <a:r>
              <a:rPr lang="de-DE" dirty="0"/>
              <a:t>Viele können reden, aber nicht richtig kommunizieren</a:t>
            </a:r>
          </a:p>
        </p:txBody>
      </p:sp>
      <p:sp>
        <p:nvSpPr>
          <p:cNvPr id="7" name="Textfeld 6">
            <a:extLst>
              <a:ext uri="{FF2B5EF4-FFF2-40B4-BE49-F238E27FC236}">
                <a16:creationId xmlns:a16="http://schemas.microsoft.com/office/drawing/2014/main" id="{13F2340D-6E09-40A1-87A1-52C61B14346B}"/>
              </a:ext>
            </a:extLst>
          </p:cNvPr>
          <p:cNvSpPr txBox="1"/>
          <p:nvPr/>
        </p:nvSpPr>
        <p:spPr>
          <a:xfrm>
            <a:off x="2659224" y="5645791"/>
            <a:ext cx="6410131" cy="369332"/>
          </a:xfrm>
          <a:prstGeom prst="rect">
            <a:avLst/>
          </a:prstGeom>
          <a:noFill/>
        </p:spPr>
        <p:txBody>
          <a:bodyPr wrap="square" rtlCol="0">
            <a:spAutoFit/>
          </a:bodyPr>
          <a:lstStyle/>
          <a:p>
            <a:pPr algn="ctr"/>
            <a:r>
              <a:rPr lang="de-DE" dirty="0"/>
              <a:t>und erreichen so auch nie die gewünschten Ergebnisse</a:t>
            </a:r>
          </a:p>
        </p:txBody>
      </p:sp>
      <p:sp>
        <p:nvSpPr>
          <p:cNvPr id="8" name="Textfeld 7">
            <a:extLst>
              <a:ext uri="{FF2B5EF4-FFF2-40B4-BE49-F238E27FC236}">
                <a16:creationId xmlns:a16="http://schemas.microsoft.com/office/drawing/2014/main" id="{982C69C8-B91C-4E48-924B-9008026A35B5}"/>
              </a:ext>
            </a:extLst>
          </p:cNvPr>
          <p:cNvSpPr txBox="1"/>
          <p:nvPr/>
        </p:nvSpPr>
        <p:spPr>
          <a:xfrm>
            <a:off x="2894202" y="2718033"/>
            <a:ext cx="704675" cy="369332"/>
          </a:xfrm>
          <a:prstGeom prst="rect">
            <a:avLst/>
          </a:prstGeom>
          <a:noFill/>
        </p:spPr>
        <p:txBody>
          <a:bodyPr wrap="square" rtlCol="0">
            <a:spAutoFit/>
          </a:bodyPr>
          <a:lstStyle/>
          <a:p>
            <a:r>
              <a:rPr lang="de-DE" dirty="0"/>
              <a:t>XYXY</a:t>
            </a:r>
          </a:p>
        </p:txBody>
      </p:sp>
      <p:sp>
        <p:nvSpPr>
          <p:cNvPr id="10" name="Textfeld 9">
            <a:extLst>
              <a:ext uri="{FF2B5EF4-FFF2-40B4-BE49-F238E27FC236}">
                <a16:creationId xmlns:a16="http://schemas.microsoft.com/office/drawing/2014/main" id="{068CB9D8-AEFF-4B31-9932-686A359BA4E9}"/>
              </a:ext>
            </a:extLst>
          </p:cNvPr>
          <p:cNvSpPr txBox="1"/>
          <p:nvPr/>
        </p:nvSpPr>
        <p:spPr>
          <a:xfrm>
            <a:off x="4038600" y="2718033"/>
            <a:ext cx="902516" cy="369332"/>
          </a:xfrm>
          <a:prstGeom prst="rect">
            <a:avLst/>
          </a:prstGeom>
          <a:noFill/>
        </p:spPr>
        <p:txBody>
          <a:bodyPr wrap="square" rtlCol="0">
            <a:spAutoFit/>
          </a:bodyPr>
          <a:lstStyle/>
          <a:p>
            <a:r>
              <a:rPr lang="de-DE" dirty="0"/>
              <a:t>*$%?§</a:t>
            </a:r>
          </a:p>
        </p:txBody>
      </p:sp>
      <p:sp>
        <p:nvSpPr>
          <p:cNvPr id="11" name="Textfeld 10">
            <a:extLst>
              <a:ext uri="{FF2B5EF4-FFF2-40B4-BE49-F238E27FC236}">
                <a16:creationId xmlns:a16="http://schemas.microsoft.com/office/drawing/2014/main" id="{A5E561F4-913D-4E46-9039-87E29EB32E73}"/>
              </a:ext>
            </a:extLst>
          </p:cNvPr>
          <p:cNvSpPr txBox="1"/>
          <p:nvPr/>
        </p:nvSpPr>
        <p:spPr>
          <a:xfrm>
            <a:off x="5377343" y="2818701"/>
            <a:ext cx="637563" cy="369332"/>
          </a:xfrm>
          <a:prstGeom prst="rect">
            <a:avLst/>
          </a:prstGeom>
          <a:noFill/>
        </p:spPr>
        <p:txBody>
          <a:bodyPr wrap="square" rtlCol="0">
            <a:spAutoFit/>
          </a:bodyPr>
          <a:lstStyle/>
          <a:p>
            <a:r>
              <a:rPr lang="de-DE" dirty="0"/>
              <a:t>????</a:t>
            </a:r>
          </a:p>
        </p:txBody>
      </p:sp>
      <p:sp>
        <p:nvSpPr>
          <p:cNvPr id="12" name="Textfeld 11">
            <a:extLst>
              <a:ext uri="{FF2B5EF4-FFF2-40B4-BE49-F238E27FC236}">
                <a16:creationId xmlns:a16="http://schemas.microsoft.com/office/drawing/2014/main" id="{3BCFE430-4B1B-49E5-A129-69BFA461FAB4}"/>
              </a:ext>
            </a:extLst>
          </p:cNvPr>
          <p:cNvSpPr txBox="1"/>
          <p:nvPr/>
        </p:nvSpPr>
        <p:spPr>
          <a:xfrm>
            <a:off x="6434356" y="2818701"/>
            <a:ext cx="872455" cy="369332"/>
          </a:xfrm>
          <a:prstGeom prst="rect">
            <a:avLst/>
          </a:prstGeom>
          <a:noFill/>
        </p:spPr>
        <p:txBody>
          <a:bodyPr wrap="square" rtlCol="0">
            <a:spAutoFit/>
          </a:bodyPr>
          <a:lstStyle/>
          <a:p>
            <a:r>
              <a:rPr lang="de-DE" dirty="0"/>
              <a:t>&lt;‚o§“&amp;</a:t>
            </a:r>
          </a:p>
        </p:txBody>
      </p:sp>
      <p:sp>
        <p:nvSpPr>
          <p:cNvPr id="13" name="Textfeld 12">
            <a:extLst>
              <a:ext uri="{FF2B5EF4-FFF2-40B4-BE49-F238E27FC236}">
                <a16:creationId xmlns:a16="http://schemas.microsoft.com/office/drawing/2014/main" id="{7C1A6D32-2BE3-41D5-A175-611FEFD78576}"/>
              </a:ext>
            </a:extLst>
          </p:cNvPr>
          <p:cNvSpPr txBox="1"/>
          <p:nvPr/>
        </p:nvSpPr>
        <p:spPr>
          <a:xfrm>
            <a:off x="7913089" y="2718033"/>
            <a:ext cx="744350" cy="369332"/>
          </a:xfrm>
          <a:prstGeom prst="rect">
            <a:avLst/>
          </a:prstGeom>
          <a:noFill/>
        </p:spPr>
        <p:txBody>
          <a:bodyPr wrap="square" rtlCol="0">
            <a:spAutoFit/>
          </a:bodyPr>
          <a:lstStyle/>
          <a:p>
            <a:r>
              <a:rPr lang="de-DE" dirty="0"/>
              <a:t>?!?!?!</a:t>
            </a:r>
          </a:p>
        </p:txBody>
      </p:sp>
    </p:spTree>
    <p:extLst>
      <p:ext uri="{BB962C8B-B14F-4D97-AF65-F5344CB8AC3E}">
        <p14:creationId xmlns:p14="http://schemas.microsoft.com/office/powerpoint/2010/main" val="268207144"/>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gradFill>
          <a:gsLst>
            <a:gs pos="100000">
              <a:schemeClr val="tx1"/>
            </a:gs>
            <a:gs pos="0">
              <a:schemeClr val="accent1">
                <a:alpha val="50000"/>
              </a:schemeClr>
            </a:gs>
            <a:gs pos="99000">
              <a:schemeClr val="accent5"/>
            </a:gs>
          </a:gsLst>
          <a:lin ang="3600000" scaled="0"/>
        </a:gradFill>
        <a:effectLst/>
      </p:bgPr>
    </p:bg>
    <p:spTree>
      <p:nvGrpSpPr>
        <p:cNvPr id="1" name=""/>
        <p:cNvGrpSpPr/>
        <p:nvPr/>
      </p:nvGrpSpPr>
      <p:grpSpPr>
        <a:xfrm>
          <a:off x="0" y="0"/>
          <a:ext cx="0" cy="0"/>
          <a:chOff x="0" y="0"/>
          <a:chExt cx="0" cy="0"/>
        </a:xfrm>
      </p:grpSpPr>
      <p:sp>
        <p:nvSpPr>
          <p:cNvPr id="9" name="Fußzeilenplatzhalter 8">
            <a:extLst>
              <a:ext uri="{FF2B5EF4-FFF2-40B4-BE49-F238E27FC236}">
                <a16:creationId xmlns:a16="http://schemas.microsoft.com/office/drawing/2014/main" id="{2C594D0F-523F-4CAA-986F-4DFE31175AAF}"/>
              </a:ext>
            </a:extLst>
          </p:cNvPr>
          <p:cNvSpPr>
            <a:spLocks noGrp="1"/>
          </p:cNvSpPr>
          <p:nvPr>
            <p:ph type="ftr" sz="quarter" idx="11"/>
          </p:nvPr>
        </p:nvSpPr>
        <p:spPr/>
        <p:txBody>
          <a:bodyPr/>
          <a:lstStyle/>
          <a:p>
            <a:r>
              <a:rPr lang="de-DE"/>
              <a:t>copyright Bundesverband Gewaltprävention</a:t>
            </a:r>
          </a:p>
        </p:txBody>
      </p:sp>
      <p:pic>
        <p:nvPicPr>
          <p:cNvPr id="3" name="Grafik 1">
            <a:extLst>
              <a:ext uri="{FF2B5EF4-FFF2-40B4-BE49-F238E27FC236}">
                <a16:creationId xmlns:a16="http://schemas.microsoft.com/office/drawing/2014/main" id="{84C613BA-236F-4B37-B014-69B0A687496E}"/>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464755" y="2249261"/>
            <a:ext cx="7246938" cy="3227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feld 1">
            <a:extLst>
              <a:ext uri="{FF2B5EF4-FFF2-40B4-BE49-F238E27FC236}">
                <a16:creationId xmlns:a16="http://schemas.microsoft.com/office/drawing/2014/main" id="{DA5DB784-0C19-4D4E-86E5-86C29E4E186F}"/>
              </a:ext>
            </a:extLst>
          </p:cNvPr>
          <p:cNvSpPr txBox="1"/>
          <p:nvPr/>
        </p:nvSpPr>
        <p:spPr>
          <a:xfrm>
            <a:off x="550506" y="270588"/>
            <a:ext cx="11075437" cy="1477328"/>
          </a:xfrm>
          <a:prstGeom prst="rect">
            <a:avLst/>
          </a:prstGeom>
          <a:noFill/>
        </p:spPr>
        <p:txBody>
          <a:bodyPr wrap="square" rtlCol="0">
            <a:spAutoFit/>
          </a:bodyPr>
          <a:lstStyle/>
          <a:p>
            <a:r>
              <a:rPr lang="de-DE" dirty="0"/>
              <a:t>Sehr oft tauchen bei falscher Kommunikation immer wieder Störungen auf. Der Sender erzählt etwas, der Empfänger entschlüsselt die Botschaft aber falsch.</a:t>
            </a:r>
          </a:p>
          <a:p>
            <a:r>
              <a:rPr lang="de-DE" dirty="0"/>
              <a:t>Durch Störungen im Kommunikationskanal entstehen Missverständnisse, durch Missverständnisse entstehen Konflikte und aus Konflikten entsteht oft Gewalt, zumindest aber kommt eine andere, als die erwartete Wirkung heraus.</a:t>
            </a:r>
          </a:p>
        </p:txBody>
      </p:sp>
    </p:spTree>
    <p:extLst>
      <p:ext uri="{BB962C8B-B14F-4D97-AF65-F5344CB8AC3E}">
        <p14:creationId xmlns:p14="http://schemas.microsoft.com/office/powerpoint/2010/main" val="354155669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gradFill>
          <a:gsLst>
            <a:gs pos="100000">
              <a:schemeClr val="tx1"/>
            </a:gs>
            <a:gs pos="0">
              <a:schemeClr val="accent1">
                <a:alpha val="50000"/>
              </a:schemeClr>
            </a:gs>
            <a:gs pos="99000">
              <a:schemeClr val="accent5"/>
            </a:gs>
          </a:gsLst>
          <a:lin ang="3600000" scaled="0"/>
        </a:gradFill>
        <a:effectLst/>
      </p:bgPr>
    </p:bg>
    <p:spTree>
      <p:nvGrpSpPr>
        <p:cNvPr id="1" name=""/>
        <p:cNvGrpSpPr/>
        <p:nvPr/>
      </p:nvGrpSpPr>
      <p:grpSpPr>
        <a:xfrm>
          <a:off x="0" y="0"/>
          <a:ext cx="0" cy="0"/>
          <a:chOff x="0" y="0"/>
          <a:chExt cx="0" cy="0"/>
        </a:xfrm>
      </p:grpSpPr>
      <p:sp>
        <p:nvSpPr>
          <p:cNvPr id="9" name="Fußzeilenplatzhalter 8">
            <a:extLst>
              <a:ext uri="{FF2B5EF4-FFF2-40B4-BE49-F238E27FC236}">
                <a16:creationId xmlns:a16="http://schemas.microsoft.com/office/drawing/2014/main" id="{2C594D0F-523F-4CAA-986F-4DFE31175AAF}"/>
              </a:ext>
            </a:extLst>
          </p:cNvPr>
          <p:cNvSpPr>
            <a:spLocks noGrp="1"/>
          </p:cNvSpPr>
          <p:nvPr>
            <p:ph type="ftr" sz="quarter" idx="11"/>
          </p:nvPr>
        </p:nvSpPr>
        <p:spPr/>
        <p:txBody>
          <a:bodyPr/>
          <a:lstStyle/>
          <a:p>
            <a:r>
              <a:rPr lang="de-DE"/>
              <a:t>copyright Bundesverband Gewaltprävention</a:t>
            </a:r>
          </a:p>
        </p:txBody>
      </p:sp>
      <p:pic>
        <p:nvPicPr>
          <p:cNvPr id="3" name="Grafik 2">
            <a:extLst>
              <a:ext uri="{FF2B5EF4-FFF2-40B4-BE49-F238E27FC236}">
                <a16:creationId xmlns:a16="http://schemas.microsoft.com/office/drawing/2014/main" id="{CCEBCBCF-F658-46AE-BE99-E059D07C95F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16893" y="1561880"/>
            <a:ext cx="5558213" cy="3134832"/>
          </a:xfrm>
          <a:prstGeom prst="rect">
            <a:avLst/>
          </a:prstGeom>
        </p:spPr>
      </p:pic>
      <p:sp>
        <p:nvSpPr>
          <p:cNvPr id="4" name="Textfeld 3">
            <a:extLst>
              <a:ext uri="{FF2B5EF4-FFF2-40B4-BE49-F238E27FC236}">
                <a16:creationId xmlns:a16="http://schemas.microsoft.com/office/drawing/2014/main" id="{2C96704A-1FC4-4A80-AAA6-5F8B8EA32CEC}"/>
              </a:ext>
            </a:extLst>
          </p:cNvPr>
          <p:cNvSpPr txBox="1"/>
          <p:nvPr/>
        </p:nvSpPr>
        <p:spPr>
          <a:xfrm>
            <a:off x="2519265" y="401216"/>
            <a:ext cx="7324531" cy="646331"/>
          </a:xfrm>
          <a:prstGeom prst="rect">
            <a:avLst/>
          </a:prstGeom>
          <a:noFill/>
        </p:spPr>
        <p:txBody>
          <a:bodyPr wrap="square" rtlCol="0">
            <a:spAutoFit/>
          </a:bodyPr>
          <a:lstStyle/>
          <a:p>
            <a:pPr algn="ctr"/>
            <a:r>
              <a:rPr lang="de-DE" sz="3600" dirty="0"/>
              <a:t>Was erzählt euch dieses Bild?</a:t>
            </a:r>
          </a:p>
        </p:txBody>
      </p:sp>
    </p:spTree>
    <p:extLst>
      <p:ext uri="{BB962C8B-B14F-4D97-AF65-F5344CB8AC3E}">
        <p14:creationId xmlns:p14="http://schemas.microsoft.com/office/powerpoint/2010/main" val="392905800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gradFill>
          <a:gsLst>
            <a:gs pos="100000">
              <a:schemeClr val="tx1"/>
            </a:gs>
            <a:gs pos="0">
              <a:schemeClr val="accent1">
                <a:alpha val="50000"/>
              </a:schemeClr>
            </a:gs>
            <a:gs pos="99000">
              <a:schemeClr val="accent5"/>
            </a:gs>
          </a:gsLst>
          <a:lin ang="3600000" scaled="0"/>
        </a:gradFill>
        <a:effectLst/>
      </p:bgPr>
    </p:bg>
    <p:spTree>
      <p:nvGrpSpPr>
        <p:cNvPr id="1" name=""/>
        <p:cNvGrpSpPr/>
        <p:nvPr/>
      </p:nvGrpSpPr>
      <p:grpSpPr>
        <a:xfrm>
          <a:off x="0" y="0"/>
          <a:ext cx="0" cy="0"/>
          <a:chOff x="0" y="0"/>
          <a:chExt cx="0" cy="0"/>
        </a:xfrm>
      </p:grpSpPr>
      <p:sp>
        <p:nvSpPr>
          <p:cNvPr id="9" name="Fußzeilenplatzhalter 8">
            <a:extLst>
              <a:ext uri="{FF2B5EF4-FFF2-40B4-BE49-F238E27FC236}">
                <a16:creationId xmlns:a16="http://schemas.microsoft.com/office/drawing/2014/main" id="{2C594D0F-523F-4CAA-986F-4DFE31175AAF}"/>
              </a:ext>
            </a:extLst>
          </p:cNvPr>
          <p:cNvSpPr>
            <a:spLocks noGrp="1"/>
          </p:cNvSpPr>
          <p:nvPr>
            <p:ph type="ftr" sz="quarter" idx="11"/>
          </p:nvPr>
        </p:nvSpPr>
        <p:spPr/>
        <p:txBody>
          <a:bodyPr/>
          <a:lstStyle/>
          <a:p>
            <a:r>
              <a:rPr lang="de-DE"/>
              <a:t>copyright Bundesverband Gewaltprävention</a:t>
            </a:r>
          </a:p>
        </p:txBody>
      </p:sp>
      <p:sp>
        <p:nvSpPr>
          <p:cNvPr id="2" name="Rechteck 1">
            <a:extLst>
              <a:ext uri="{FF2B5EF4-FFF2-40B4-BE49-F238E27FC236}">
                <a16:creationId xmlns:a16="http://schemas.microsoft.com/office/drawing/2014/main" id="{79A1FF75-A4BC-4002-9464-B125AFE6A95C}"/>
              </a:ext>
            </a:extLst>
          </p:cNvPr>
          <p:cNvSpPr/>
          <p:nvPr/>
        </p:nvSpPr>
        <p:spPr>
          <a:xfrm>
            <a:off x="738636" y="318139"/>
            <a:ext cx="10714728" cy="3970318"/>
          </a:xfrm>
          <a:prstGeom prst="rect">
            <a:avLst/>
          </a:prstGeom>
          <a:noFill/>
        </p:spPr>
        <p:txBody>
          <a:bodyPr wrap="none" lIns="91440" tIns="45720" rIns="91440" bIns="45720">
            <a:spAutoFit/>
          </a:bodyPr>
          <a:lstStyle/>
          <a:p>
            <a:pPr algn="ctr"/>
            <a:r>
              <a:rPr lang="de-DE" sz="2800" b="0" cap="none" spc="0" dirty="0">
                <a:ln w="0"/>
                <a:solidFill>
                  <a:schemeClr val="tx1"/>
                </a:solidFill>
                <a:effectLst>
                  <a:outerShdw blurRad="38100" dist="19050" dir="2700000" algn="tl" rotWithShape="0">
                    <a:schemeClr val="dk1">
                      <a:alpha val="40000"/>
                    </a:schemeClr>
                  </a:outerShdw>
                </a:effectLst>
              </a:rPr>
              <a:t>Genauso verhält es sich auch, wenn sexualisierte Gewalt im Spiel ist:</a:t>
            </a:r>
          </a:p>
          <a:p>
            <a:pPr algn="ctr"/>
            <a:r>
              <a:rPr lang="de-DE" sz="2800" dirty="0">
                <a:ln w="0"/>
                <a:effectLst>
                  <a:outerShdw blurRad="38100" dist="19050" dir="2700000" algn="tl" rotWithShape="0">
                    <a:schemeClr val="dk1">
                      <a:alpha val="40000"/>
                    </a:schemeClr>
                  </a:outerShdw>
                </a:effectLst>
              </a:rPr>
              <a:t>Die einen Kinder driften danach an das Ufer des Chaos, werden </a:t>
            </a:r>
          </a:p>
          <a:p>
            <a:pPr algn="ctr"/>
            <a:r>
              <a:rPr lang="de-DE" sz="2800" dirty="0">
                <a:ln w="0"/>
                <a:effectLst>
                  <a:outerShdw blurRad="38100" dist="19050" dir="2700000" algn="tl" rotWithShape="0">
                    <a:schemeClr val="dk1">
                      <a:alpha val="40000"/>
                    </a:schemeClr>
                  </a:outerShdw>
                </a:effectLst>
              </a:rPr>
              <a:t>aggressiv, widerspenstig, aufmüpfig,</a:t>
            </a:r>
          </a:p>
          <a:p>
            <a:pPr algn="ctr"/>
            <a:r>
              <a:rPr lang="de-DE" sz="2800" b="0" cap="none" spc="0" dirty="0">
                <a:ln w="0"/>
                <a:solidFill>
                  <a:schemeClr val="tx1"/>
                </a:solidFill>
                <a:effectLst>
                  <a:outerShdw blurRad="38100" dist="19050" dir="2700000" algn="tl" rotWithShape="0">
                    <a:schemeClr val="dk1">
                      <a:alpha val="40000"/>
                    </a:schemeClr>
                  </a:outerShdw>
                </a:effectLst>
              </a:rPr>
              <a:t>Die anderen Kinder erstarren, schließen sich im Zimmer ein, reden nicht </a:t>
            </a:r>
            <a:endParaRPr lang="de-DE" sz="2800" dirty="0">
              <a:ln w="0"/>
              <a:effectLst>
                <a:outerShdw blurRad="38100" dist="19050" dir="2700000" algn="tl" rotWithShape="0">
                  <a:schemeClr val="dk1">
                    <a:alpha val="40000"/>
                  </a:schemeClr>
                </a:outerShdw>
              </a:effectLst>
            </a:endParaRPr>
          </a:p>
          <a:p>
            <a:pPr algn="ctr"/>
            <a:r>
              <a:rPr lang="de-DE" sz="2800" dirty="0">
                <a:ln w="0"/>
                <a:effectLst>
                  <a:outerShdw blurRad="38100" dist="19050" dir="2700000" algn="tl" rotWithShape="0">
                    <a:schemeClr val="dk1">
                      <a:alpha val="40000"/>
                    </a:schemeClr>
                  </a:outerShdw>
                </a:effectLst>
              </a:rPr>
              <a:t>ü</a:t>
            </a:r>
            <a:r>
              <a:rPr lang="de-DE" sz="2800" b="0" cap="none" spc="0" dirty="0">
                <a:ln w="0"/>
                <a:solidFill>
                  <a:schemeClr val="tx1"/>
                </a:solidFill>
                <a:effectLst>
                  <a:outerShdw blurRad="38100" dist="19050" dir="2700000" algn="tl" rotWithShape="0">
                    <a:schemeClr val="dk1">
                      <a:alpha val="40000"/>
                    </a:schemeClr>
                  </a:outerShdw>
                </a:effectLst>
              </a:rPr>
              <a:t>ber das Problem, werden noch unsicherer….</a:t>
            </a:r>
          </a:p>
          <a:p>
            <a:pPr algn="ctr"/>
            <a:endParaRPr lang="de-DE" sz="2800" dirty="0">
              <a:ln w="0"/>
              <a:effectLst>
                <a:outerShdw blurRad="38100" dist="19050" dir="2700000" algn="tl" rotWithShape="0">
                  <a:schemeClr val="dk1">
                    <a:alpha val="40000"/>
                  </a:schemeClr>
                </a:outerShdw>
              </a:effectLst>
            </a:endParaRPr>
          </a:p>
          <a:p>
            <a:pPr algn="ctr"/>
            <a:r>
              <a:rPr lang="de-DE" sz="2800" b="0" cap="none" spc="0" dirty="0">
                <a:ln w="0"/>
                <a:solidFill>
                  <a:schemeClr val="tx1"/>
                </a:solidFill>
                <a:effectLst>
                  <a:outerShdw blurRad="38100" dist="19050" dir="2700000" algn="tl" rotWithShape="0">
                    <a:schemeClr val="dk1">
                      <a:alpha val="40000"/>
                    </a:schemeClr>
                  </a:outerShdw>
                </a:effectLst>
              </a:rPr>
              <a:t>Hier müssen wir mit Empathie und gelungener Körpersprache</a:t>
            </a:r>
          </a:p>
          <a:p>
            <a:pPr algn="ctr"/>
            <a:r>
              <a:rPr lang="de-DE" sz="2800" dirty="0">
                <a:ln w="0"/>
                <a:effectLst>
                  <a:outerShdw blurRad="38100" dist="19050" dir="2700000" algn="tl" rotWithShape="0">
                    <a:schemeClr val="dk1">
                      <a:alpha val="40000"/>
                    </a:schemeClr>
                  </a:outerShdw>
                </a:effectLst>
              </a:rPr>
              <a:t>und Rhetorik versuchen, dieses Kind wieder in die</a:t>
            </a:r>
          </a:p>
          <a:p>
            <a:pPr algn="ctr"/>
            <a:r>
              <a:rPr lang="de-DE" sz="2800" b="0" cap="none" spc="0" dirty="0">
                <a:ln w="0"/>
                <a:solidFill>
                  <a:schemeClr val="tx1"/>
                </a:solidFill>
                <a:effectLst>
                  <a:outerShdw blurRad="38100" dist="19050" dir="2700000" algn="tl" rotWithShape="0">
                    <a:schemeClr val="dk1">
                      <a:alpha val="40000"/>
                    </a:schemeClr>
                  </a:outerShdw>
                </a:effectLst>
              </a:rPr>
              <a:t>Mitte des Flusses und somit in ruhiges Fahrwasser zu begleiten</a:t>
            </a:r>
          </a:p>
        </p:txBody>
      </p:sp>
      <p:pic>
        <p:nvPicPr>
          <p:cNvPr id="4" name="Grafik 3">
            <a:extLst>
              <a:ext uri="{FF2B5EF4-FFF2-40B4-BE49-F238E27FC236}">
                <a16:creationId xmlns:a16="http://schemas.microsoft.com/office/drawing/2014/main" id="{783EEDCF-CC9C-4DBD-8A10-5905CB4A960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88114" y="4344352"/>
            <a:ext cx="5093236" cy="1909964"/>
          </a:xfrm>
          <a:prstGeom prst="rect">
            <a:avLst/>
          </a:prstGeom>
        </p:spPr>
      </p:pic>
      <p:pic>
        <p:nvPicPr>
          <p:cNvPr id="6" name="Grafik 5" descr="Ein Bild, das Person, Frau, Mädchen, Arm enthält.&#10;&#10;Automatisch generierte Beschreibung">
            <a:extLst>
              <a:ext uri="{FF2B5EF4-FFF2-40B4-BE49-F238E27FC236}">
                <a16:creationId xmlns:a16="http://schemas.microsoft.com/office/drawing/2014/main" id="{230995D6-A22D-49C9-9EC3-FAA8A03B0F9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56345" y="4299296"/>
            <a:ext cx="3000113" cy="2000075"/>
          </a:xfrm>
          <a:prstGeom prst="rect">
            <a:avLst/>
          </a:prstGeom>
        </p:spPr>
      </p:pic>
    </p:spTree>
    <p:extLst>
      <p:ext uri="{BB962C8B-B14F-4D97-AF65-F5344CB8AC3E}">
        <p14:creationId xmlns:p14="http://schemas.microsoft.com/office/powerpoint/2010/main" val="127773664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gradFill>
          <a:gsLst>
            <a:gs pos="100000">
              <a:schemeClr val="tx1"/>
            </a:gs>
            <a:gs pos="0">
              <a:schemeClr val="accent1">
                <a:alpha val="50000"/>
              </a:schemeClr>
            </a:gs>
            <a:gs pos="99000">
              <a:schemeClr val="accent5"/>
            </a:gs>
          </a:gsLst>
          <a:lin ang="3600000" scaled="0"/>
        </a:gradFill>
        <a:effectLst/>
      </p:bgPr>
    </p:bg>
    <p:spTree>
      <p:nvGrpSpPr>
        <p:cNvPr id="1" name=""/>
        <p:cNvGrpSpPr/>
        <p:nvPr/>
      </p:nvGrpSpPr>
      <p:grpSpPr>
        <a:xfrm>
          <a:off x="0" y="0"/>
          <a:ext cx="0" cy="0"/>
          <a:chOff x="0" y="0"/>
          <a:chExt cx="0" cy="0"/>
        </a:xfrm>
      </p:grpSpPr>
      <p:sp>
        <p:nvSpPr>
          <p:cNvPr id="9" name="Fußzeilenplatzhalter 8">
            <a:extLst>
              <a:ext uri="{FF2B5EF4-FFF2-40B4-BE49-F238E27FC236}">
                <a16:creationId xmlns:a16="http://schemas.microsoft.com/office/drawing/2014/main" id="{2C594D0F-523F-4CAA-986F-4DFE31175AAF}"/>
              </a:ext>
            </a:extLst>
          </p:cNvPr>
          <p:cNvSpPr>
            <a:spLocks noGrp="1"/>
          </p:cNvSpPr>
          <p:nvPr>
            <p:ph type="ftr" sz="quarter" idx="11"/>
          </p:nvPr>
        </p:nvSpPr>
        <p:spPr/>
        <p:txBody>
          <a:bodyPr/>
          <a:lstStyle/>
          <a:p>
            <a:r>
              <a:rPr lang="de-DE"/>
              <a:t>copyright Bundesverband Gewaltprävention</a:t>
            </a:r>
          </a:p>
        </p:txBody>
      </p:sp>
      <p:sp>
        <p:nvSpPr>
          <p:cNvPr id="3" name="Rectangle 2">
            <a:extLst>
              <a:ext uri="{FF2B5EF4-FFF2-40B4-BE49-F238E27FC236}">
                <a16:creationId xmlns:a16="http://schemas.microsoft.com/office/drawing/2014/main" id="{DE873B61-B61B-42FB-A67A-DCFC738DB6C6}"/>
              </a:ext>
            </a:extLst>
          </p:cNvPr>
          <p:cNvSpPr txBox="1">
            <a:spLocks noChangeArrowheads="1"/>
          </p:cNvSpPr>
          <p:nvPr/>
        </p:nvSpPr>
        <p:spPr>
          <a:xfrm>
            <a:off x="437625" y="136525"/>
            <a:ext cx="8229600" cy="114300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de-DE" altLang="de-DE" sz="3200" dirty="0"/>
              <a:t>Das Erfassen einer Situation in der Kommunikation benötigt…</a:t>
            </a:r>
          </a:p>
        </p:txBody>
      </p:sp>
      <p:sp>
        <p:nvSpPr>
          <p:cNvPr id="4" name="Rectangle 3">
            <a:extLst>
              <a:ext uri="{FF2B5EF4-FFF2-40B4-BE49-F238E27FC236}">
                <a16:creationId xmlns:a16="http://schemas.microsoft.com/office/drawing/2014/main" id="{32B4A221-2B2E-47FC-A77D-24FC520CB66D}"/>
              </a:ext>
            </a:extLst>
          </p:cNvPr>
          <p:cNvSpPr txBox="1">
            <a:spLocks noChangeArrowheads="1"/>
          </p:cNvSpPr>
          <p:nvPr/>
        </p:nvSpPr>
        <p:spPr>
          <a:xfrm>
            <a:off x="523081" y="1287094"/>
            <a:ext cx="8229600" cy="4525963"/>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de-DE" altLang="de-DE" b="1" dirty="0"/>
              <a:t>Blickkontakt, Mimik, Gestik und Haltung sowie Artikulation und Sprechtempo </a:t>
            </a:r>
            <a:r>
              <a:rPr lang="de-DE" altLang="de-DE" dirty="0"/>
              <a:t>verständliche und überzeugende </a:t>
            </a:r>
            <a:r>
              <a:rPr lang="de-DE" altLang="de-DE" b="1" dirty="0"/>
              <a:t>Argumentation</a:t>
            </a:r>
            <a:r>
              <a:rPr lang="de-DE" altLang="de-DE" dirty="0"/>
              <a:t>, Reaktion auf Zwischenfragen, Schlagfertigkeit</a:t>
            </a:r>
          </a:p>
          <a:p>
            <a:r>
              <a:rPr lang="de-DE" altLang="de-DE" b="1" dirty="0"/>
              <a:t>Und vor allem…zuhören können.</a:t>
            </a:r>
          </a:p>
        </p:txBody>
      </p:sp>
      <p:pic>
        <p:nvPicPr>
          <p:cNvPr id="5" name="Picture 4">
            <a:extLst>
              <a:ext uri="{FF2B5EF4-FFF2-40B4-BE49-F238E27FC236}">
                <a16:creationId xmlns:a16="http://schemas.microsoft.com/office/drawing/2014/main" id="{A25E4260-E8BB-4E07-A163-ED822860478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752682" y="1369924"/>
            <a:ext cx="2916237" cy="1908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feld 1">
            <a:extLst>
              <a:ext uri="{FF2B5EF4-FFF2-40B4-BE49-F238E27FC236}">
                <a16:creationId xmlns:a16="http://schemas.microsoft.com/office/drawing/2014/main" id="{1F0DA5FB-6780-4B81-82CB-0DD749A6A449}"/>
              </a:ext>
            </a:extLst>
          </p:cNvPr>
          <p:cNvSpPr txBox="1"/>
          <p:nvPr/>
        </p:nvSpPr>
        <p:spPr>
          <a:xfrm>
            <a:off x="708013" y="3453215"/>
            <a:ext cx="11392677" cy="3139321"/>
          </a:xfrm>
          <a:prstGeom prst="rect">
            <a:avLst/>
          </a:prstGeom>
          <a:noFill/>
        </p:spPr>
        <p:txBody>
          <a:bodyPr wrap="square" rtlCol="0">
            <a:spAutoFit/>
          </a:bodyPr>
          <a:lstStyle/>
          <a:p>
            <a:r>
              <a:rPr lang="de-DE" dirty="0"/>
              <a:t>Eine Studie besagt, dass 90% aller Erwachsenen nicht gelernt oder wieder verlernt haben, richtig zu kommunizieren.</a:t>
            </a:r>
          </a:p>
          <a:p>
            <a:r>
              <a:rPr lang="de-DE" dirty="0"/>
              <a:t>Sie sind in Ihrem Wortschatz und ihren Konditionierungen zu eingeschliffen.</a:t>
            </a:r>
          </a:p>
          <a:p>
            <a:endParaRPr lang="de-DE" dirty="0"/>
          </a:p>
          <a:p>
            <a:pPr eaLnBrk="1" hangingPunct="1">
              <a:spcBef>
                <a:spcPct val="0"/>
              </a:spcBef>
              <a:buFontTx/>
              <a:buNone/>
            </a:pPr>
            <a:r>
              <a:rPr lang="de-DE" dirty="0"/>
              <a:t>Wir hören die jeden Tag bei Sätzen wie: </a:t>
            </a:r>
            <a:r>
              <a:rPr lang="de-DE" altLang="de-DE" sz="1800" b="1" dirty="0"/>
              <a:t>„Der versteht mich einfach nicht“!, „Der will es einfach nicht kapieren“!</a:t>
            </a:r>
            <a:br>
              <a:rPr lang="de-DE" altLang="de-DE" sz="1800" b="1" dirty="0"/>
            </a:br>
            <a:r>
              <a:rPr lang="de-DE" altLang="de-DE" sz="1800" b="1" dirty="0"/>
              <a:t>„Du machst mich noch verrückt“…„Wie oft muss ich es Dir denn noch…..“Du kannst das bestimmt nicht“… Ich wusste doch gleich dass……,  (Wenn dann noch die Körpersprache etwas anderes sagt als das gesprochene Wort……..</a:t>
            </a:r>
          </a:p>
          <a:p>
            <a:pPr eaLnBrk="1" hangingPunct="1">
              <a:spcBef>
                <a:spcPct val="0"/>
              </a:spcBef>
              <a:buFontTx/>
              <a:buNone/>
            </a:pPr>
            <a:endParaRPr lang="de-DE" altLang="de-DE" sz="1800" b="1" dirty="0"/>
          </a:p>
          <a:p>
            <a:pPr eaLnBrk="1" hangingPunct="1">
              <a:spcBef>
                <a:spcPct val="0"/>
              </a:spcBef>
              <a:buFontTx/>
              <a:buNone/>
            </a:pPr>
            <a:r>
              <a:rPr lang="de-DE" altLang="de-DE" b="1" dirty="0"/>
              <a:t>Selbst Lehrer haben es nicht gelernt! (nur Didaktik) in allen Bundesländern.</a:t>
            </a:r>
          </a:p>
          <a:p>
            <a:pPr eaLnBrk="1" hangingPunct="1">
              <a:spcBef>
                <a:spcPct val="0"/>
              </a:spcBef>
              <a:buFontTx/>
              <a:buNone/>
            </a:pPr>
            <a:endParaRPr lang="de-DE" altLang="de-DE" sz="1800" b="1" dirty="0"/>
          </a:p>
          <a:p>
            <a:pPr eaLnBrk="1" hangingPunct="1">
              <a:spcBef>
                <a:spcPct val="0"/>
              </a:spcBef>
              <a:buFontTx/>
              <a:buNone/>
            </a:pPr>
            <a:r>
              <a:rPr lang="de-DE" altLang="de-DE" b="1" dirty="0"/>
              <a:t>Deshalb ist das Erlernen „richtiger Kommunikation“ so wichtig.</a:t>
            </a:r>
            <a:endParaRPr lang="de-DE" altLang="de-DE" sz="1800" b="1" dirty="0"/>
          </a:p>
          <a:p>
            <a:endParaRPr lang="de-DE" dirty="0"/>
          </a:p>
        </p:txBody>
      </p:sp>
      <p:pic>
        <p:nvPicPr>
          <p:cNvPr id="7" name="Grafik 6" descr="Ein Bild, das Person, drinnen enthält.&#10;&#10;Automatisch generierte Beschreibung">
            <a:extLst>
              <a:ext uri="{FF2B5EF4-FFF2-40B4-BE49-F238E27FC236}">
                <a16:creationId xmlns:a16="http://schemas.microsoft.com/office/drawing/2014/main" id="{8950EBCA-3FC0-46EE-82B0-CAC256F79CB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37613" y="5236989"/>
            <a:ext cx="2195694" cy="1152136"/>
          </a:xfrm>
          <a:prstGeom prst="rect">
            <a:avLst/>
          </a:prstGeom>
        </p:spPr>
      </p:pic>
    </p:spTree>
    <p:extLst>
      <p:ext uri="{BB962C8B-B14F-4D97-AF65-F5344CB8AC3E}">
        <p14:creationId xmlns:p14="http://schemas.microsoft.com/office/powerpoint/2010/main" val="54470691"/>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gradFill>
          <a:gsLst>
            <a:gs pos="100000">
              <a:schemeClr val="tx1"/>
            </a:gs>
            <a:gs pos="0">
              <a:schemeClr val="accent1">
                <a:alpha val="50000"/>
              </a:schemeClr>
            </a:gs>
            <a:gs pos="99000">
              <a:schemeClr val="accent5"/>
            </a:gs>
          </a:gsLst>
          <a:lin ang="3600000" scaled="0"/>
        </a:gradFill>
        <a:effectLst/>
      </p:bgPr>
    </p:bg>
    <p:spTree>
      <p:nvGrpSpPr>
        <p:cNvPr id="1" name=""/>
        <p:cNvGrpSpPr/>
        <p:nvPr/>
      </p:nvGrpSpPr>
      <p:grpSpPr>
        <a:xfrm>
          <a:off x="0" y="0"/>
          <a:ext cx="0" cy="0"/>
          <a:chOff x="0" y="0"/>
          <a:chExt cx="0" cy="0"/>
        </a:xfrm>
      </p:grpSpPr>
      <p:sp>
        <p:nvSpPr>
          <p:cNvPr id="9" name="Fußzeilenplatzhalter 8">
            <a:extLst>
              <a:ext uri="{FF2B5EF4-FFF2-40B4-BE49-F238E27FC236}">
                <a16:creationId xmlns:a16="http://schemas.microsoft.com/office/drawing/2014/main" id="{2C594D0F-523F-4CAA-986F-4DFE31175AAF}"/>
              </a:ext>
            </a:extLst>
          </p:cNvPr>
          <p:cNvSpPr>
            <a:spLocks noGrp="1"/>
          </p:cNvSpPr>
          <p:nvPr>
            <p:ph type="ftr" sz="quarter" idx="11"/>
          </p:nvPr>
        </p:nvSpPr>
        <p:spPr/>
        <p:txBody>
          <a:bodyPr/>
          <a:lstStyle/>
          <a:p>
            <a:r>
              <a:rPr lang="de-DE"/>
              <a:t>copyright Bundesverband Gewaltprävention</a:t>
            </a:r>
          </a:p>
        </p:txBody>
      </p:sp>
      <p:sp>
        <p:nvSpPr>
          <p:cNvPr id="3" name="Textfeld 2">
            <a:extLst>
              <a:ext uri="{FF2B5EF4-FFF2-40B4-BE49-F238E27FC236}">
                <a16:creationId xmlns:a16="http://schemas.microsoft.com/office/drawing/2014/main" id="{294F36BC-DEBB-4B05-84CB-33070A4A4D12}"/>
              </a:ext>
            </a:extLst>
          </p:cNvPr>
          <p:cNvSpPr txBox="1"/>
          <p:nvPr/>
        </p:nvSpPr>
        <p:spPr>
          <a:xfrm>
            <a:off x="971549" y="836613"/>
            <a:ext cx="10739481" cy="4339650"/>
          </a:xfrm>
          <a:prstGeom prst="rect">
            <a:avLst/>
          </a:prstGeom>
          <a:noFill/>
        </p:spPr>
        <p:txBody>
          <a:bodyPr wrap="square">
            <a:spAutoFit/>
          </a:bodyPr>
          <a:lstStyle/>
          <a:p>
            <a:pPr>
              <a:defRPr/>
            </a:pPr>
            <a:r>
              <a:rPr lang="de-DE" dirty="0"/>
              <a:t>Kleiner Einblick in den Unterschied zwischen geschlossenen und offenen Fragestellungen</a:t>
            </a:r>
          </a:p>
          <a:p>
            <a:pPr>
              <a:defRPr/>
            </a:pPr>
            <a:endParaRPr lang="de-DE" dirty="0"/>
          </a:p>
          <a:p>
            <a:pPr>
              <a:defRPr/>
            </a:pPr>
            <a:r>
              <a:rPr lang="de-DE" sz="1600" dirty="0"/>
              <a:t>Beispiele geschlossene Fragen:</a:t>
            </a:r>
          </a:p>
          <a:p>
            <a:pPr marL="285750" indent="-285750">
              <a:buFont typeface="Arial" panose="020B0604020202020204" pitchFamily="34" charset="0"/>
              <a:buChar char="•"/>
              <a:defRPr/>
            </a:pPr>
            <a:r>
              <a:rPr lang="de-DE" sz="1600" dirty="0"/>
              <a:t>Bist du an einer gemeinsamen Lösung interessiert ?</a:t>
            </a:r>
          </a:p>
          <a:p>
            <a:pPr marL="285750" indent="-285750">
              <a:buFont typeface="Arial" panose="020B0604020202020204" pitchFamily="34" charset="0"/>
              <a:buChar char="•"/>
              <a:defRPr/>
            </a:pPr>
            <a:r>
              <a:rPr lang="de-DE" sz="1600" dirty="0"/>
              <a:t>Ist das dein letztes Wort?</a:t>
            </a:r>
          </a:p>
          <a:p>
            <a:pPr marL="285750" indent="-285750">
              <a:buFont typeface="Arial" panose="020B0604020202020204" pitchFamily="34" charset="0"/>
              <a:buChar char="•"/>
              <a:defRPr/>
            </a:pPr>
            <a:r>
              <a:rPr lang="de-DE" sz="1600" dirty="0"/>
              <a:t>Bist du mit meinem Vorschlag einverstanden?</a:t>
            </a:r>
          </a:p>
          <a:p>
            <a:pPr marL="285750" indent="-285750">
              <a:buFont typeface="Arial" panose="020B0604020202020204" pitchFamily="34" charset="0"/>
              <a:buChar char="•"/>
              <a:defRPr/>
            </a:pPr>
            <a:r>
              <a:rPr lang="de-DE" sz="1600" dirty="0"/>
              <a:t>Brauchst du noch zusätzliche Informationen?</a:t>
            </a:r>
          </a:p>
          <a:p>
            <a:pPr>
              <a:defRPr/>
            </a:pPr>
            <a:br>
              <a:rPr lang="de-DE" sz="1600" dirty="0"/>
            </a:br>
            <a:r>
              <a:rPr lang="de-DE" sz="1600" dirty="0"/>
              <a:t>All diese geschlossenen Fragen verleiten den Anderen, mit Ja oder nein zu antworten.</a:t>
            </a:r>
          </a:p>
          <a:p>
            <a:pPr>
              <a:defRPr/>
            </a:pPr>
            <a:endParaRPr lang="de-DE" sz="1600" dirty="0"/>
          </a:p>
          <a:p>
            <a:pPr>
              <a:defRPr/>
            </a:pPr>
            <a:r>
              <a:rPr lang="de-DE" sz="1600" dirty="0"/>
              <a:t>Beispiele offene Fragen:</a:t>
            </a:r>
          </a:p>
          <a:p>
            <a:pPr marL="285750" indent="-285750">
              <a:buFont typeface="Arial" panose="020B0604020202020204" pitchFamily="34" charset="0"/>
              <a:buChar char="•"/>
              <a:defRPr/>
            </a:pPr>
            <a:r>
              <a:rPr lang="de-DE" sz="1600" dirty="0"/>
              <a:t>Wie hast du die Situation empfunden?</a:t>
            </a:r>
          </a:p>
          <a:p>
            <a:pPr marL="285750" indent="-285750">
              <a:buFont typeface="Arial" panose="020B0604020202020204" pitchFamily="34" charset="0"/>
              <a:buChar char="•"/>
              <a:defRPr/>
            </a:pPr>
            <a:r>
              <a:rPr lang="de-DE" sz="1600" dirty="0"/>
              <a:t>Welche Lösungen könntest du dir vorstellen?</a:t>
            </a:r>
          </a:p>
          <a:p>
            <a:pPr marL="285750" indent="-285750">
              <a:buFont typeface="Arial" panose="020B0604020202020204" pitchFamily="34" charset="0"/>
              <a:buChar char="•"/>
              <a:defRPr/>
            </a:pPr>
            <a:r>
              <a:rPr lang="de-DE" sz="1600" dirty="0"/>
              <a:t>Was sind die größten Hindernisse, die jetzt aus dem Weg geräumt werden müssen?</a:t>
            </a:r>
          </a:p>
          <a:p>
            <a:pPr marL="285750" indent="-285750">
              <a:buFont typeface="Arial" panose="020B0604020202020204" pitchFamily="34" charset="0"/>
              <a:buChar char="•"/>
              <a:defRPr/>
            </a:pPr>
            <a:r>
              <a:rPr lang="de-DE" sz="1600" dirty="0"/>
              <a:t>Mit welcher Entscheidung fühlst du dich am wohlsten?</a:t>
            </a:r>
          </a:p>
          <a:p>
            <a:pPr marL="285750" indent="-285750">
              <a:buFont typeface="Arial" panose="020B0604020202020204" pitchFamily="34" charset="0"/>
              <a:buChar char="•"/>
              <a:defRPr/>
            </a:pPr>
            <a:endParaRPr lang="de-DE" sz="1600" dirty="0"/>
          </a:p>
          <a:p>
            <a:pPr>
              <a:defRPr/>
            </a:pPr>
            <a:r>
              <a:rPr lang="de-DE" sz="1600" dirty="0"/>
              <a:t>Bei offenen Fragen halten Sie den Gesprächsfluss am laufen</a:t>
            </a:r>
          </a:p>
        </p:txBody>
      </p:sp>
      <p:pic>
        <p:nvPicPr>
          <p:cNvPr id="4" name="Grafik 2">
            <a:extLst>
              <a:ext uri="{FF2B5EF4-FFF2-40B4-BE49-F238E27FC236}">
                <a16:creationId xmlns:a16="http://schemas.microsoft.com/office/drawing/2014/main" id="{4750F64E-975F-4949-805A-C2C4985C7722}"/>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929527" y="1872804"/>
            <a:ext cx="1917700" cy="191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Grafik 4" descr="Ein Bild, das draußen, Person enthält.&#10;&#10;Automatisch generierte Beschreibung">
            <a:extLst>
              <a:ext uri="{FF2B5EF4-FFF2-40B4-BE49-F238E27FC236}">
                <a16:creationId xmlns:a16="http://schemas.microsoft.com/office/drawing/2014/main" id="{C235ADD3-5B57-4C10-9996-EBDBEBE19E0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48136" y="4011741"/>
            <a:ext cx="3086917" cy="2009646"/>
          </a:xfrm>
          <a:prstGeom prst="rect">
            <a:avLst/>
          </a:prstGeom>
        </p:spPr>
      </p:pic>
    </p:spTree>
    <p:extLst>
      <p:ext uri="{BB962C8B-B14F-4D97-AF65-F5344CB8AC3E}">
        <p14:creationId xmlns:p14="http://schemas.microsoft.com/office/powerpoint/2010/main" val="344307017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gradFill>
          <a:gsLst>
            <a:gs pos="100000">
              <a:schemeClr val="tx1"/>
            </a:gs>
            <a:gs pos="0">
              <a:schemeClr val="accent1">
                <a:alpha val="50000"/>
              </a:schemeClr>
            </a:gs>
            <a:gs pos="99000">
              <a:schemeClr val="accent5"/>
            </a:gs>
          </a:gsLst>
          <a:lin ang="3600000" scaled="0"/>
        </a:gradFill>
        <a:effectLst/>
      </p:bgPr>
    </p:bg>
    <p:spTree>
      <p:nvGrpSpPr>
        <p:cNvPr id="1" name=""/>
        <p:cNvGrpSpPr/>
        <p:nvPr/>
      </p:nvGrpSpPr>
      <p:grpSpPr>
        <a:xfrm>
          <a:off x="0" y="0"/>
          <a:ext cx="0" cy="0"/>
          <a:chOff x="0" y="0"/>
          <a:chExt cx="0" cy="0"/>
        </a:xfrm>
      </p:grpSpPr>
      <p:sp>
        <p:nvSpPr>
          <p:cNvPr id="9" name="Fußzeilenplatzhalter 8">
            <a:extLst>
              <a:ext uri="{FF2B5EF4-FFF2-40B4-BE49-F238E27FC236}">
                <a16:creationId xmlns:a16="http://schemas.microsoft.com/office/drawing/2014/main" id="{2C594D0F-523F-4CAA-986F-4DFE31175AAF}"/>
              </a:ext>
            </a:extLst>
          </p:cNvPr>
          <p:cNvSpPr>
            <a:spLocks noGrp="1"/>
          </p:cNvSpPr>
          <p:nvPr>
            <p:ph type="ftr" sz="quarter" idx="11"/>
          </p:nvPr>
        </p:nvSpPr>
        <p:spPr/>
        <p:txBody>
          <a:bodyPr/>
          <a:lstStyle/>
          <a:p>
            <a:r>
              <a:rPr lang="de-DE"/>
              <a:t>copyright Bundesverband Gewaltprävention</a:t>
            </a:r>
          </a:p>
        </p:txBody>
      </p:sp>
      <p:sp>
        <p:nvSpPr>
          <p:cNvPr id="3" name="Rectangle 2">
            <a:extLst>
              <a:ext uri="{FF2B5EF4-FFF2-40B4-BE49-F238E27FC236}">
                <a16:creationId xmlns:a16="http://schemas.microsoft.com/office/drawing/2014/main" id="{22F0220B-DC7C-4A83-9F0B-81706B0470B7}"/>
              </a:ext>
            </a:extLst>
          </p:cNvPr>
          <p:cNvSpPr txBox="1">
            <a:spLocks noChangeArrowheads="1"/>
          </p:cNvSpPr>
          <p:nvPr/>
        </p:nvSpPr>
        <p:spPr>
          <a:xfrm>
            <a:off x="1604865" y="136525"/>
            <a:ext cx="8229600" cy="1143000"/>
          </a:xfrm>
          <a:prstGeom prst="rect">
            <a:avLst/>
          </a:prstGeom>
        </p:spPr>
        <p:txBody>
          <a:bodyPr vert="horz" lIns="91440" tIns="45720" rIns="91440" bIns="45720" rtlCol="0" anchor="b">
            <a:normAutofit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de-DE" altLang="de-DE" sz="4000" dirty="0"/>
              <a:t>Finde heraus, mit welcher Gehirnhälfte das Kind bei der Sache ist?</a:t>
            </a:r>
          </a:p>
        </p:txBody>
      </p:sp>
      <p:sp>
        <p:nvSpPr>
          <p:cNvPr id="4" name="Rectangle 3">
            <a:extLst>
              <a:ext uri="{FF2B5EF4-FFF2-40B4-BE49-F238E27FC236}">
                <a16:creationId xmlns:a16="http://schemas.microsoft.com/office/drawing/2014/main" id="{2FE9E49D-AD19-40CA-B3A9-066C2696E78A}"/>
              </a:ext>
            </a:extLst>
          </p:cNvPr>
          <p:cNvSpPr txBox="1">
            <a:spLocks noChangeArrowheads="1"/>
          </p:cNvSpPr>
          <p:nvPr/>
        </p:nvSpPr>
        <p:spPr>
          <a:xfrm>
            <a:off x="251926" y="1554956"/>
            <a:ext cx="8229600" cy="4525963"/>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buFontTx/>
              <a:buNone/>
              <a:defRPr/>
            </a:pPr>
            <a:r>
              <a:rPr lang="de-DE" altLang="de-DE" dirty="0"/>
              <a:t>Eine Lehrperson bzw. Trainer tut gut daran, zu versuchen, den Unterricht bzw. die Aufarbeitung eines Problems auf </a:t>
            </a:r>
            <a:r>
              <a:rPr lang="de-DE" altLang="de-DE" b="1" dirty="0"/>
              <a:t>beide Gehirnhälften </a:t>
            </a:r>
            <a:r>
              <a:rPr lang="de-DE" altLang="de-DE" dirty="0"/>
              <a:t>abzustimmen:</a:t>
            </a:r>
          </a:p>
          <a:p>
            <a:pPr algn="l">
              <a:defRPr/>
            </a:pPr>
            <a:r>
              <a:rPr lang="de-DE" altLang="de-DE" dirty="0"/>
              <a:t>Wenn diese z.B. ihren Unterricht so abhält, dass sie viel in visuellen Bildern erzählt, können sich einige Schüler damit </a:t>
            </a:r>
            <a:br>
              <a:rPr lang="de-DE" altLang="de-DE" dirty="0"/>
            </a:br>
            <a:r>
              <a:rPr lang="de-DE" altLang="de-DE" dirty="0"/>
              <a:t>gut identifizieren, andere jedoch, die lieber mehr mit der rationalen Hälfte arbeiten, nehmen das nicht so auf.</a:t>
            </a:r>
          </a:p>
          <a:p>
            <a:pPr algn="l">
              <a:defRPr/>
            </a:pPr>
            <a:r>
              <a:rPr lang="de-DE" altLang="de-DE" dirty="0"/>
              <a:t>Immer versuchen, beide </a:t>
            </a:r>
            <a:br>
              <a:rPr lang="de-DE" altLang="de-DE" dirty="0"/>
            </a:br>
            <a:r>
              <a:rPr lang="de-DE" altLang="de-DE" dirty="0"/>
              <a:t>Gehirnhälften anzusprechen </a:t>
            </a:r>
            <a:br>
              <a:rPr lang="de-DE" altLang="de-DE" dirty="0"/>
            </a:br>
            <a:r>
              <a:rPr lang="de-DE" altLang="de-DE" dirty="0"/>
              <a:t>mit Geschichten in Bildern, </a:t>
            </a:r>
            <a:br>
              <a:rPr lang="de-DE" altLang="de-DE" dirty="0"/>
            </a:br>
            <a:r>
              <a:rPr lang="de-DE" altLang="de-DE" dirty="0"/>
              <a:t>mit Fakten, mit Stimmlage, </a:t>
            </a:r>
            <a:br>
              <a:rPr lang="de-DE" altLang="de-DE" dirty="0"/>
            </a:br>
            <a:r>
              <a:rPr lang="de-DE" altLang="de-DE" dirty="0"/>
              <a:t>mit Körpersprache.</a:t>
            </a:r>
          </a:p>
          <a:p>
            <a:pPr>
              <a:defRPr/>
            </a:pPr>
            <a:endParaRPr lang="de-DE" altLang="de-DE" dirty="0"/>
          </a:p>
        </p:txBody>
      </p:sp>
      <p:pic>
        <p:nvPicPr>
          <p:cNvPr id="5" name="Grafik 1">
            <a:extLst>
              <a:ext uri="{FF2B5EF4-FFF2-40B4-BE49-F238E27FC236}">
                <a16:creationId xmlns:a16="http://schemas.microsoft.com/office/drawing/2014/main" id="{A445CF52-131E-4641-9D92-CC234E96DB59}"/>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983797" y="3187887"/>
            <a:ext cx="3846512" cy="3313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78984970"/>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gradFill>
          <a:gsLst>
            <a:gs pos="100000">
              <a:schemeClr val="tx1"/>
            </a:gs>
            <a:gs pos="0">
              <a:schemeClr val="accent1">
                <a:alpha val="50000"/>
              </a:schemeClr>
            </a:gs>
            <a:gs pos="99000">
              <a:schemeClr val="accent5"/>
            </a:gs>
          </a:gsLst>
          <a:lin ang="3600000" scaled="0"/>
        </a:gradFill>
        <a:effectLst/>
      </p:bgPr>
    </p:bg>
    <p:spTree>
      <p:nvGrpSpPr>
        <p:cNvPr id="1" name=""/>
        <p:cNvGrpSpPr/>
        <p:nvPr/>
      </p:nvGrpSpPr>
      <p:grpSpPr>
        <a:xfrm>
          <a:off x="0" y="0"/>
          <a:ext cx="0" cy="0"/>
          <a:chOff x="0" y="0"/>
          <a:chExt cx="0" cy="0"/>
        </a:xfrm>
      </p:grpSpPr>
      <p:sp>
        <p:nvSpPr>
          <p:cNvPr id="9" name="Fußzeilenplatzhalter 8">
            <a:extLst>
              <a:ext uri="{FF2B5EF4-FFF2-40B4-BE49-F238E27FC236}">
                <a16:creationId xmlns:a16="http://schemas.microsoft.com/office/drawing/2014/main" id="{2C594D0F-523F-4CAA-986F-4DFE31175AAF}"/>
              </a:ext>
            </a:extLst>
          </p:cNvPr>
          <p:cNvSpPr>
            <a:spLocks noGrp="1"/>
          </p:cNvSpPr>
          <p:nvPr>
            <p:ph type="ftr" sz="quarter" idx="11"/>
          </p:nvPr>
        </p:nvSpPr>
        <p:spPr/>
        <p:txBody>
          <a:bodyPr/>
          <a:lstStyle/>
          <a:p>
            <a:r>
              <a:rPr lang="de-DE"/>
              <a:t>copyright Bundesverband Gewaltprävention</a:t>
            </a:r>
          </a:p>
        </p:txBody>
      </p:sp>
      <p:pic>
        <p:nvPicPr>
          <p:cNvPr id="3" name="Picture 2">
            <a:extLst>
              <a:ext uri="{FF2B5EF4-FFF2-40B4-BE49-F238E27FC236}">
                <a16:creationId xmlns:a16="http://schemas.microsoft.com/office/drawing/2014/main" id="{B14FE2FC-E607-4597-90C9-283D84B41FE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15362" y="231848"/>
            <a:ext cx="4698128" cy="45945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Rechteck 1">
            <a:extLst>
              <a:ext uri="{FF2B5EF4-FFF2-40B4-BE49-F238E27FC236}">
                <a16:creationId xmlns:a16="http://schemas.microsoft.com/office/drawing/2014/main" id="{B5EE9652-1672-48DA-B915-D7228F47A516}"/>
              </a:ext>
            </a:extLst>
          </p:cNvPr>
          <p:cNvSpPr/>
          <p:nvPr/>
        </p:nvSpPr>
        <p:spPr>
          <a:xfrm>
            <a:off x="2313445" y="4900822"/>
            <a:ext cx="7332840" cy="1200329"/>
          </a:xfrm>
          <a:prstGeom prst="rect">
            <a:avLst/>
          </a:prstGeom>
          <a:noFill/>
        </p:spPr>
        <p:txBody>
          <a:bodyPr wrap="none" lIns="91440" tIns="45720" rIns="91440" bIns="45720">
            <a:spAutoFit/>
          </a:bodyPr>
          <a:lstStyle/>
          <a:p>
            <a:pPr algn="ctr"/>
            <a:r>
              <a:rPr lang="de-DE" sz="3600" b="1" cap="none" spc="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rPr>
              <a:t>Ein weiteres sehr wichtiges Merkmal:</a:t>
            </a:r>
          </a:p>
          <a:p>
            <a:pPr algn="ctr"/>
            <a:r>
              <a:rPr lang="de-DE" sz="3600" b="1" cap="none" spc="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rPr>
              <a:t>Das Unterbewusstsein!</a:t>
            </a:r>
          </a:p>
        </p:txBody>
      </p:sp>
    </p:spTree>
    <p:extLst>
      <p:ext uri="{BB962C8B-B14F-4D97-AF65-F5344CB8AC3E}">
        <p14:creationId xmlns:p14="http://schemas.microsoft.com/office/powerpoint/2010/main" val="227461951"/>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gradFill>
          <a:gsLst>
            <a:gs pos="100000">
              <a:schemeClr val="tx1"/>
            </a:gs>
            <a:gs pos="0">
              <a:schemeClr val="accent1">
                <a:alpha val="50000"/>
              </a:schemeClr>
            </a:gs>
            <a:gs pos="99000">
              <a:schemeClr val="accent5"/>
            </a:gs>
          </a:gsLst>
          <a:lin ang="3600000" scaled="0"/>
        </a:gradFill>
        <a:effectLst/>
      </p:bgPr>
    </p:bg>
    <p:spTree>
      <p:nvGrpSpPr>
        <p:cNvPr id="1" name=""/>
        <p:cNvGrpSpPr/>
        <p:nvPr/>
      </p:nvGrpSpPr>
      <p:grpSpPr>
        <a:xfrm>
          <a:off x="0" y="0"/>
          <a:ext cx="0" cy="0"/>
          <a:chOff x="0" y="0"/>
          <a:chExt cx="0" cy="0"/>
        </a:xfrm>
      </p:grpSpPr>
      <p:sp>
        <p:nvSpPr>
          <p:cNvPr id="9" name="Fußzeilenplatzhalter 8">
            <a:extLst>
              <a:ext uri="{FF2B5EF4-FFF2-40B4-BE49-F238E27FC236}">
                <a16:creationId xmlns:a16="http://schemas.microsoft.com/office/drawing/2014/main" id="{2C594D0F-523F-4CAA-986F-4DFE31175AAF}"/>
              </a:ext>
            </a:extLst>
          </p:cNvPr>
          <p:cNvSpPr>
            <a:spLocks noGrp="1"/>
          </p:cNvSpPr>
          <p:nvPr>
            <p:ph type="ftr" sz="quarter" idx="11"/>
          </p:nvPr>
        </p:nvSpPr>
        <p:spPr/>
        <p:txBody>
          <a:bodyPr/>
          <a:lstStyle/>
          <a:p>
            <a:r>
              <a:rPr lang="de-DE"/>
              <a:t>copyright Bundesverband Gewaltprävention</a:t>
            </a:r>
          </a:p>
        </p:txBody>
      </p:sp>
      <p:pic>
        <p:nvPicPr>
          <p:cNvPr id="3" name="Picture 2" descr="http://4.bp.blogspot.com/-EWX2Ywag9I8/T9WTWk_CAqI/AAAAAAAAANg/I2nFcYHKABw/s1600/unterbewusstsein+Kopie.jpg">
            <a:extLst>
              <a:ext uri="{FF2B5EF4-FFF2-40B4-BE49-F238E27FC236}">
                <a16:creationId xmlns:a16="http://schemas.microsoft.com/office/drawing/2014/main" id="{883F5905-6FF9-4CF3-8E44-BD13920489F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76372" y="136525"/>
            <a:ext cx="7399338" cy="5376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6" descr="http://www.jetzt-reden-wir.org/stopp_kl.jpg">
            <a:extLst>
              <a:ext uri="{FF2B5EF4-FFF2-40B4-BE49-F238E27FC236}">
                <a16:creationId xmlns:a16="http://schemas.microsoft.com/office/drawing/2014/main" id="{2EF9B43F-42B7-4BB3-B814-4097C8289CF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089520" y="4862512"/>
            <a:ext cx="16764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descr="http://media-cdn.sueddeutsche.de/image/sz.1.2452560/940x528?v=1429977571000">
            <a:extLst>
              <a:ext uri="{FF2B5EF4-FFF2-40B4-BE49-F238E27FC236}">
                <a16:creationId xmlns:a16="http://schemas.microsoft.com/office/drawing/2014/main" id="{59F36C42-F40A-4E53-A0CB-4369AA0F98E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5215" y="4945151"/>
            <a:ext cx="2509407" cy="14111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Grafik 5" descr="Ein Bild, das Person, drinnen enthält.&#10;&#10;Automatisch generierte Beschreibung">
            <a:extLst>
              <a:ext uri="{FF2B5EF4-FFF2-40B4-BE49-F238E27FC236}">
                <a16:creationId xmlns:a16="http://schemas.microsoft.com/office/drawing/2014/main" id="{8C367771-7E8D-4742-BF57-DDEE1192BCA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266683" y="4503815"/>
            <a:ext cx="2818716" cy="1852535"/>
          </a:xfrm>
          <a:prstGeom prst="rect">
            <a:avLst/>
          </a:prstGeom>
        </p:spPr>
      </p:pic>
    </p:spTree>
    <p:extLst>
      <p:ext uri="{BB962C8B-B14F-4D97-AF65-F5344CB8AC3E}">
        <p14:creationId xmlns:p14="http://schemas.microsoft.com/office/powerpoint/2010/main" val="875841572"/>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gradFill>
          <a:gsLst>
            <a:gs pos="100000">
              <a:schemeClr val="tx1"/>
            </a:gs>
            <a:gs pos="0">
              <a:schemeClr val="accent1">
                <a:alpha val="50000"/>
              </a:schemeClr>
            </a:gs>
            <a:gs pos="99000">
              <a:schemeClr val="accent5"/>
            </a:gs>
          </a:gsLst>
          <a:lin ang="3600000" scaled="0"/>
        </a:gradFill>
        <a:effectLst/>
      </p:bgPr>
    </p:bg>
    <p:spTree>
      <p:nvGrpSpPr>
        <p:cNvPr id="1" name=""/>
        <p:cNvGrpSpPr/>
        <p:nvPr/>
      </p:nvGrpSpPr>
      <p:grpSpPr>
        <a:xfrm>
          <a:off x="0" y="0"/>
          <a:ext cx="0" cy="0"/>
          <a:chOff x="0" y="0"/>
          <a:chExt cx="0" cy="0"/>
        </a:xfrm>
      </p:grpSpPr>
      <p:sp>
        <p:nvSpPr>
          <p:cNvPr id="9" name="Fußzeilenplatzhalter 8">
            <a:extLst>
              <a:ext uri="{FF2B5EF4-FFF2-40B4-BE49-F238E27FC236}">
                <a16:creationId xmlns:a16="http://schemas.microsoft.com/office/drawing/2014/main" id="{2C594D0F-523F-4CAA-986F-4DFE31175AAF}"/>
              </a:ext>
            </a:extLst>
          </p:cNvPr>
          <p:cNvSpPr>
            <a:spLocks noGrp="1"/>
          </p:cNvSpPr>
          <p:nvPr>
            <p:ph type="ftr" sz="quarter" idx="11"/>
          </p:nvPr>
        </p:nvSpPr>
        <p:spPr/>
        <p:txBody>
          <a:bodyPr/>
          <a:lstStyle/>
          <a:p>
            <a:r>
              <a:rPr lang="de-DE"/>
              <a:t>copyright Bundesverband Gewaltprävention</a:t>
            </a:r>
          </a:p>
        </p:txBody>
      </p:sp>
      <p:pic>
        <p:nvPicPr>
          <p:cNvPr id="5" name="Grafik 4">
            <a:extLst>
              <a:ext uri="{FF2B5EF4-FFF2-40B4-BE49-F238E27FC236}">
                <a16:creationId xmlns:a16="http://schemas.microsoft.com/office/drawing/2014/main" id="{2AE372A5-1B1D-44DB-9442-76461BC020B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9143" y="1916210"/>
            <a:ext cx="6789806" cy="4805265"/>
          </a:xfrm>
          <a:prstGeom prst="rect">
            <a:avLst/>
          </a:prstGeom>
        </p:spPr>
      </p:pic>
      <p:pic>
        <p:nvPicPr>
          <p:cNvPr id="7" name="Grafik 6">
            <a:extLst>
              <a:ext uri="{FF2B5EF4-FFF2-40B4-BE49-F238E27FC236}">
                <a16:creationId xmlns:a16="http://schemas.microsoft.com/office/drawing/2014/main" id="{8FD00358-65E6-4BD4-B975-4FAB589A6C1A}"/>
              </a:ext>
            </a:extLst>
          </p:cNvPr>
          <p:cNvPicPr>
            <a:picLocks noChangeAspect="1"/>
          </p:cNvPicPr>
          <p:nvPr/>
        </p:nvPicPr>
        <p:blipFill>
          <a:blip r:embed="rId3"/>
          <a:stretch>
            <a:fillRect/>
          </a:stretch>
        </p:blipFill>
        <p:spPr>
          <a:xfrm>
            <a:off x="8510660" y="1916210"/>
            <a:ext cx="3344841" cy="4805264"/>
          </a:xfrm>
          <a:prstGeom prst="rect">
            <a:avLst/>
          </a:prstGeom>
        </p:spPr>
      </p:pic>
      <p:sp>
        <p:nvSpPr>
          <p:cNvPr id="8" name="Textfeld 7">
            <a:extLst>
              <a:ext uri="{FF2B5EF4-FFF2-40B4-BE49-F238E27FC236}">
                <a16:creationId xmlns:a16="http://schemas.microsoft.com/office/drawing/2014/main" id="{D807BA46-B212-44FA-8F22-D24B4F660D9F}"/>
              </a:ext>
            </a:extLst>
          </p:cNvPr>
          <p:cNvSpPr txBox="1"/>
          <p:nvPr/>
        </p:nvSpPr>
        <p:spPr>
          <a:xfrm>
            <a:off x="279143" y="177282"/>
            <a:ext cx="11570735" cy="1200329"/>
          </a:xfrm>
          <a:prstGeom prst="rect">
            <a:avLst/>
          </a:prstGeom>
          <a:noFill/>
        </p:spPr>
        <p:txBody>
          <a:bodyPr wrap="square" rtlCol="0">
            <a:spAutoFit/>
          </a:bodyPr>
          <a:lstStyle/>
          <a:p>
            <a:r>
              <a:rPr lang="de-DE" dirty="0"/>
              <a:t>Für alle, die sich dafür Interessieren:</a:t>
            </a:r>
          </a:p>
          <a:p>
            <a:endParaRPr lang="de-DE" dirty="0"/>
          </a:p>
          <a:p>
            <a:endParaRPr lang="de-DE" dirty="0"/>
          </a:p>
          <a:p>
            <a:r>
              <a:rPr lang="de-DE" dirty="0"/>
              <a:t>Ausbildungslehrgänge					Kommunikation &amp; Körpersprache mit Kindern</a:t>
            </a:r>
          </a:p>
        </p:txBody>
      </p:sp>
    </p:spTree>
    <p:extLst>
      <p:ext uri="{BB962C8B-B14F-4D97-AF65-F5344CB8AC3E}">
        <p14:creationId xmlns:p14="http://schemas.microsoft.com/office/powerpoint/2010/main" val="3694425002"/>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gradFill>
          <a:gsLst>
            <a:gs pos="100000">
              <a:schemeClr val="tx1"/>
            </a:gs>
            <a:gs pos="0">
              <a:schemeClr val="accent1">
                <a:alpha val="50000"/>
              </a:schemeClr>
            </a:gs>
            <a:gs pos="99000">
              <a:schemeClr val="accent5"/>
            </a:gs>
          </a:gsLst>
          <a:lin ang="3600000" scaled="0"/>
        </a:gradFill>
        <a:effectLst/>
      </p:bgPr>
    </p:bg>
    <p:spTree>
      <p:nvGrpSpPr>
        <p:cNvPr id="1" name=""/>
        <p:cNvGrpSpPr/>
        <p:nvPr/>
      </p:nvGrpSpPr>
      <p:grpSpPr>
        <a:xfrm>
          <a:off x="0" y="0"/>
          <a:ext cx="0" cy="0"/>
          <a:chOff x="0" y="0"/>
          <a:chExt cx="0" cy="0"/>
        </a:xfrm>
      </p:grpSpPr>
      <p:sp>
        <p:nvSpPr>
          <p:cNvPr id="9" name="Fußzeilenplatzhalter 8">
            <a:extLst>
              <a:ext uri="{FF2B5EF4-FFF2-40B4-BE49-F238E27FC236}">
                <a16:creationId xmlns:a16="http://schemas.microsoft.com/office/drawing/2014/main" id="{2C594D0F-523F-4CAA-986F-4DFE31175AAF}"/>
              </a:ext>
            </a:extLst>
          </p:cNvPr>
          <p:cNvSpPr>
            <a:spLocks noGrp="1"/>
          </p:cNvSpPr>
          <p:nvPr>
            <p:ph type="ftr" sz="quarter" idx="11"/>
          </p:nvPr>
        </p:nvSpPr>
        <p:spPr/>
        <p:txBody>
          <a:bodyPr/>
          <a:lstStyle/>
          <a:p>
            <a:r>
              <a:rPr lang="de-DE"/>
              <a:t>copyright Bundesverband Gewaltprävention</a:t>
            </a:r>
          </a:p>
        </p:txBody>
      </p:sp>
      <p:sp>
        <p:nvSpPr>
          <p:cNvPr id="4" name="Textfeld 3">
            <a:extLst>
              <a:ext uri="{FF2B5EF4-FFF2-40B4-BE49-F238E27FC236}">
                <a16:creationId xmlns:a16="http://schemas.microsoft.com/office/drawing/2014/main" id="{378441EE-4838-496B-8F3C-0FB9B908E77D}"/>
              </a:ext>
            </a:extLst>
          </p:cNvPr>
          <p:cNvSpPr txBox="1"/>
          <p:nvPr/>
        </p:nvSpPr>
        <p:spPr>
          <a:xfrm>
            <a:off x="511728" y="704676"/>
            <a:ext cx="11207692" cy="3570208"/>
          </a:xfrm>
          <a:prstGeom prst="rect">
            <a:avLst/>
          </a:prstGeom>
          <a:noFill/>
        </p:spPr>
        <p:txBody>
          <a:bodyPr wrap="square">
            <a:spAutoFit/>
          </a:bodyPr>
          <a:lstStyle/>
          <a:p>
            <a:pPr eaLnBrk="1" hangingPunct="1">
              <a:defRPr/>
            </a:pPr>
            <a:r>
              <a:rPr lang="de-DE" altLang="de-DE" sz="2800" b="1" dirty="0">
                <a:highlight>
                  <a:srgbClr val="FFFF00"/>
                </a:highlight>
              </a:rPr>
              <a:t>Kontaktadressen von Beratungsstellen:</a:t>
            </a:r>
          </a:p>
          <a:p>
            <a:pPr eaLnBrk="1" hangingPunct="1">
              <a:defRPr/>
            </a:pPr>
            <a:endParaRPr lang="de-DE" altLang="de-DE" b="1" dirty="0">
              <a:highlight>
                <a:srgbClr val="FFFF00"/>
              </a:highlight>
            </a:endParaRPr>
          </a:p>
          <a:p>
            <a:pPr eaLnBrk="1" hangingPunct="1">
              <a:defRPr/>
            </a:pPr>
            <a:endParaRPr lang="de-DE" altLang="de-DE" b="1" dirty="0">
              <a:highlight>
                <a:srgbClr val="FFFF00"/>
              </a:highlight>
            </a:endParaRPr>
          </a:p>
          <a:p>
            <a:pPr eaLnBrk="1" hangingPunct="1">
              <a:defRPr/>
            </a:pPr>
            <a:r>
              <a:rPr lang="de-DE" altLang="de-DE" dirty="0">
                <a:highlight>
                  <a:srgbClr val="FFFF00"/>
                </a:highlight>
              </a:rPr>
              <a:t> </a:t>
            </a:r>
            <a:r>
              <a:rPr lang="de-DE" altLang="de-DE" sz="1800" dirty="0">
                <a:highlight>
                  <a:srgbClr val="FFFF00"/>
                </a:highlight>
              </a:rPr>
              <a:t>Regionales Jugendamt</a:t>
            </a:r>
          </a:p>
          <a:p>
            <a:pPr eaLnBrk="1" hangingPunct="1">
              <a:defRPr/>
            </a:pPr>
            <a:r>
              <a:rPr lang="de-DE" altLang="de-DE" sz="1800" dirty="0">
                <a:highlight>
                  <a:srgbClr val="FFFF00"/>
                </a:highlight>
              </a:rPr>
              <a:t> Polizei/Präventionsabteilung</a:t>
            </a:r>
          </a:p>
          <a:p>
            <a:pPr eaLnBrk="1" hangingPunct="1">
              <a:defRPr/>
            </a:pPr>
            <a:r>
              <a:rPr lang="de-DE" altLang="de-DE" sz="1800" dirty="0">
                <a:highlight>
                  <a:srgbClr val="FFFF00"/>
                </a:highlight>
              </a:rPr>
              <a:t> </a:t>
            </a:r>
            <a:r>
              <a:rPr lang="de-DE" altLang="de-DE" sz="1800" dirty="0">
                <a:highlight>
                  <a:srgbClr val="FFFF00"/>
                </a:highlight>
                <a:hlinkClick r:id="rId2">
                  <a:extLst>
                    <a:ext uri="{A12FA001-AC4F-418D-AE19-62706E023703}">
                      <ahyp:hlinkClr xmlns:ahyp="http://schemas.microsoft.com/office/drawing/2018/hyperlinkcolor" val="tx"/>
                    </a:ext>
                  </a:extLst>
                </a:hlinkClick>
              </a:rPr>
              <a:t>www.wendepunkt-freiburg.de</a:t>
            </a:r>
            <a:r>
              <a:rPr lang="de-DE" altLang="de-DE" sz="1800" dirty="0">
                <a:highlight>
                  <a:srgbClr val="FFFF00"/>
                </a:highlight>
              </a:rPr>
              <a:t> </a:t>
            </a:r>
          </a:p>
          <a:p>
            <a:pPr eaLnBrk="1" hangingPunct="1">
              <a:defRPr/>
            </a:pPr>
            <a:r>
              <a:rPr lang="de-DE" altLang="de-DE" sz="1800" dirty="0">
                <a:highlight>
                  <a:srgbClr val="FFFF00"/>
                </a:highlight>
              </a:rPr>
              <a:t> </a:t>
            </a:r>
            <a:r>
              <a:rPr lang="de-DE" altLang="de-DE" sz="1800" dirty="0">
                <a:highlight>
                  <a:srgbClr val="FFFF00"/>
                </a:highlight>
                <a:hlinkClick r:id="rId3">
                  <a:extLst>
                    <a:ext uri="{A12FA001-AC4F-418D-AE19-62706E023703}">
                      <ahyp:hlinkClr xmlns:ahyp="http://schemas.microsoft.com/office/drawing/2018/hyperlinkcolor" val="tx"/>
                    </a:ext>
                  </a:extLst>
                </a:hlinkClick>
              </a:rPr>
              <a:t>www.weißer-ring.de</a:t>
            </a:r>
            <a:r>
              <a:rPr lang="de-DE" altLang="de-DE" sz="1800" dirty="0">
                <a:highlight>
                  <a:srgbClr val="FFFF00"/>
                </a:highlight>
              </a:rPr>
              <a:t> </a:t>
            </a:r>
          </a:p>
          <a:p>
            <a:pPr eaLnBrk="1" hangingPunct="1">
              <a:defRPr/>
            </a:pPr>
            <a:r>
              <a:rPr lang="de-DE" altLang="de-DE" sz="1800" dirty="0">
                <a:highlight>
                  <a:srgbClr val="FFFF00"/>
                </a:highlight>
              </a:rPr>
              <a:t> </a:t>
            </a:r>
            <a:r>
              <a:rPr lang="de-DE" altLang="de-DE" sz="1800" dirty="0">
                <a:highlight>
                  <a:srgbClr val="FFFF00"/>
                </a:highlight>
                <a:hlinkClick r:id="rId4">
                  <a:extLst>
                    <a:ext uri="{A12FA001-AC4F-418D-AE19-62706E023703}">
                      <ahyp:hlinkClr xmlns:ahyp="http://schemas.microsoft.com/office/drawing/2018/hyperlinkcolor" val="tx"/>
                    </a:ext>
                  </a:extLst>
                </a:hlinkClick>
              </a:rPr>
              <a:t>www.dunkelziffer.de</a:t>
            </a:r>
            <a:r>
              <a:rPr lang="de-DE" altLang="de-DE" sz="1800" dirty="0">
                <a:highlight>
                  <a:srgbClr val="FFFF00"/>
                </a:highlight>
              </a:rPr>
              <a:t> </a:t>
            </a:r>
          </a:p>
          <a:p>
            <a:pPr eaLnBrk="1" hangingPunct="1">
              <a:defRPr/>
            </a:pPr>
            <a:r>
              <a:rPr lang="de-DE" altLang="de-DE" sz="1800" dirty="0">
                <a:highlight>
                  <a:srgbClr val="FFFF00"/>
                </a:highlight>
              </a:rPr>
              <a:t> </a:t>
            </a:r>
            <a:r>
              <a:rPr lang="de-DE" altLang="de-DE" sz="1800" dirty="0">
                <a:highlight>
                  <a:srgbClr val="FFFF00"/>
                </a:highlight>
                <a:hlinkClick r:id="rId5">
                  <a:extLst>
                    <a:ext uri="{A12FA001-AC4F-418D-AE19-62706E023703}">
                      <ahyp:hlinkClr xmlns:ahyp="http://schemas.microsoft.com/office/drawing/2018/hyperlinkcolor" val="tx"/>
                    </a:ext>
                  </a:extLst>
                </a:hlinkClick>
              </a:rPr>
              <a:t>www.hilfeportal-missbrauch.de</a:t>
            </a:r>
            <a:endParaRPr lang="de-DE" altLang="de-DE" sz="1800" dirty="0">
              <a:highlight>
                <a:srgbClr val="FFFF00"/>
              </a:highlight>
            </a:endParaRPr>
          </a:p>
          <a:p>
            <a:pPr eaLnBrk="1" hangingPunct="1">
              <a:defRPr/>
            </a:pPr>
            <a:r>
              <a:rPr lang="de-DE" altLang="de-DE" sz="1800" dirty="0">
                <a:highlight>
                  <a:srgbClr val="FFFF00"/>
                </a:highlight>
              </a:rPr>
              <a:t> </a:t>
            </a:r>
            <a:r>
              <a:rPr lang="de-DE" altLang="de-DE" sz="1800" dirty="0">
                <a:highlight>
                  <a:srgbClr val="FFFF00"/>
                </a:highlight>
                <a:hlinkClick r:id="rId6">
                  <a:extLst>
                    <a:ext uri="{A12FA001-AC4F-418D-AE19-62706E023703}">
                      <ahyp:hlinkClr xmlns:ahyp="http://schemas.microsoft.com/office/drawing/2018/hyperlinkcolor" val="tx"/>
                    </a:ext>
                  </a:extLst>
                </a:hlinkClick>
              </a:rPr>
              <a:t>http://www.zartbitter.de</a:t>
            </a:r>
            <a:r>
              <a:rPr lang="de-DE" altLang="de-DE" sz="1800" dirty="0">
                <a:highlight>
                  <a:srgbClr val="FFFF00"/>
                </a:highlight>
              </a:rPr>
              <a:t> </a:t>
            </a:r>
          </a:p>
          <a:p>
            <a:pPr eaLnBrk="1" hangingPunct="1">
              <a:defRPr/>
            </a:pPr>
            <a:r>
              <a:rPr lang="de-DE" altLang="de-DE" sz="1800" dirty="0">
                <a:highlight>
                  <a:srgbClr val="FFFF00"/>
                </a:highlight>
                <a:hlinkClick r:id="rId7">
                  <a:extLst>
                    <a:ext uri="{A12FA001-AC4F-418D-AE19-62706E023703}">
                      <ahyp:hlinkClr xmlns:ahyp="http://schemas.microsoft.com/office/drawing/2018/hyperlinkcolor" val="tx"/>
                    </a:ext>
                  </a:extLst>
                </a:hlinkClick>
              </a:rPr>
              <a:t>https://nina-info.de/</a:t>
            </a:r>
            <a:endParaRPr lang="de-DE" altLang="de-DE" sz="1800" dirty="0">
              <a:highlight>
                <a:srgbClr val="FFFF00"/>
              </a:highlight>
            </a:endParaRPr>
          </a:p>
          <a:p>
            <a:pPr eaLnBrk="1" hangingPunct="1">
              <a:defRPr/>
            </a:pPr>
            <a:r>
              <a:rPr lang="de-DE" altLang="de-DE" sz="1800" dirty="0">
                <a:highlight>
                  <a:srgbClr val="FFFF00"/>
                </a:highlight>
              </a:rPr>
              <a:t>https://www.kinderschutzhotline.de/</a:t>
            </a:r>
          </a:p>
        </p:txBody>
      </p:sp>
      <p:pic>
        <p:nvPicPr>
          <p:cNvPr id="5" name="Grafik 4" descr="Ein Bild, das Text enthält.&#10;&#10;Automatisch generierte Beschreibung">
            <a:extLst>
              <a:ext uri="{FF2B5EF4-FFF2-40B4-BE49-F238E27FC236}">
                <a16:creationId xmlns:a16="http://schemas.microsoft.com/office/drawing/2014/main" id="{AC8FC4D7-B587-4065-8DF9-36C0A6B5A323}"/>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11728" y="4466491"/>
            <a:ext cx="2428875" cy="1514475"/>
          </a:xfrm>
          <a:prstGeom prst="rect">
            <a:avLst/>
          </a:prstGeom>
        </p:spPr>
      </p:pic>
      <p:pic>
        <p:nvPicPr>
          <p:cNvPr id="7" name="Grafik 6">
            <a:extLst>
              <a:ext uri="{FF2B5EF4-FFF2-40B4-BE49-F238E27FC236}">
                <a16:creationId xmlns:a16="http://schemas.microsoft.com/office/drawing/2014/main" id="{B56615A7-2C63-4FC9-A255-88D69AC4890B}"/>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908049" y="1788032"/>
            <a:ext cx="3238095" cy="2057143"/>
          </a:xfrm>
          <a:prstGeom prst="rect">
            <a:avLst/>
          </a:prstGeom>
        </p:spPr>
      </p:pic>
    </p:spTree>
    <p:extLst>
      <p:ext uri="{BB962C8B-B14F-4D97-AF65-F5344CB8AC3E}">
        <p14:creationId xmlns:p14="http://schemas.microsoft.com/office/powerpoint/2010/main" val="254980578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gradFill>
          <a:gsLst>
            <a:gs pos="100000">
              <a:schemeClr val="tx1"/>
            </a:gs>
            <a:gs pos="0">
              <a:schemeClr val="accent1">
                <a:alpha val="50000"/>
              </a:schemeClr>
            </a:gs>
            <a:gs pos="99000">
              <a:schemeClr val="accent5"/>
            </a:gs>
          </a:gsLst>
          <a:lin ang="3600000" scaled="0"/>
        </a:gradFill>
        <a:effectLst/>
      </p:bgPr>
    </p:bg>
    <p:spTree>
      <p:nvGrpSpPr>
        <p:cNvPr id="1" name=""/>
        <p:cNvGrpSpPr/>
        <p:nvPr/>
      </p:nvGrpSpPr>
      <p:grpSpPr>
        <a:xfrm>
          <a:off x="0" y="0"/>
          <a:ext cx="0" cy="0"/>
          <a:chOff x="0" y="0"/>
          <a:chExt cx="0" cy="0"/>
        </a:xfrm>
      </p:grpSpPr>
      <p:sp>
        <p:nvSpPr>
          <p:cNvPr id="9" name="Fußzeilenplatzhalter 8">
            <a:extLst>
              <a:ext uri="{FF2B5EF4-FFF2-40B4-BE49-F238E27FC236}">
                <a16:creationId xmlns:a16="http://schemas.microsoft.com/office/drawing/2014/main" id="{2C594D0F-523F-4CAA-986F-4DFE31175AAF}"/>
              </a:ext>
            </a:extLst>
          </p:cNvPr>
          <p:cNvSpPr>
            <a:spLocks noGrp="1"/>
          </p:cNvSpPr>
          <p:nvPr>
            <p:ph type="ftr" sz="quarter" idx="11"/>
          </p:nvPr>
        </p:nvSpPr>
        <p:spPr/>
        <p:txBody>
          <a:bodyPr/>
          <a:lstStyle/>
          <a:p>
            <a:r>
              <a:rPr lang="de-DE"/>
              <a:t>copyright Bundesverband Gewaltprävention</a:t>
            </a:r>
          </a:p>
        </p:txBody>
      </p:sp>
      <p:pic>
        <p:nvPicPr>
          <p:cNvPr id="5" name="Grafik 4" descr="Ein Bild, das Text enthält.&#10;&#10;Automatisch generierte Beschreibung">
            <a:extLst>
              <a:ext uri="{FF2B5EF4-FFF2-40B4-BE49-F238E27FC236}">
                <a16:creationId xmlns:a16="http://schemas.microsoft.com/office/drawing/2014/main" id="{3C4DB2E5-6D70-4BA3-B72C-49D64FACDF1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05712" y="3009137"/>
            <a:ext cx="3295362" cy="1762103"/>
          </a:xfrm>
          <a:prstGeom prst="rect">
            <a:avLst/>
          </a:prstGeom>
        </p:spPr>
      </p:pic>
      <p:sp>
        <p:nvSpPr>
          <p:cNvPr id="6" name="Textfeld 5">
            <a:extLst>
              <a:ext uri="{FF2B5EF4-FFF2-40B4-BE49-F238E27FC236}">
                <a16:creationId xmlns:a16="http://schemas.microsoft.com/office/drawing/2014/main" id="{08B167AE-185E-4D7D-B188-DA24F95BDB39}"/>
              </a:ext>
            </a:extLst>
          </p:cNvPr>
          <p:cNvSpPr txBox="1"/>
          <p:nvPr/>
        </p:nvSpPr>
        <p:spPr>
          <a:xfrm>
            <a:off x="469099" y="466617"/>
            <a:ext cx="11663265" cy="2031325"/>
          </a:xfrm>
          <a:prstGeom prst="rect">
            <a:avLst/>
          </a:prstGeom>
          <a:noFill/>
        </p:spPr>
        <p:txBody>
          <a:bodyPr wrap="square" rtlCol="0">
            <a:spAutoFit/>
          </a:bodyPr>
          <a:lstStyle/>
          <a:p>
            <a:r>
              <a:rPr lang="de-DE" dirty="0"/>
              <a:t>Ihr habt den Teil der Ausbildung hinter euch. </a:t>
            </a:r>
          </a:p>
          <a:p>
            <a:r>
              <a:rPr lang="de-DE" dirty="0"/>
              <a:t>Für euch geht nun die Arbeit los, im Verein euer eigenes Schutzkonzept zu erstellen und eure Mitarbeiter einbinden.</a:t>
            </a:r>
          </a:p>
          <a:p>
            <a:endParaRPr lang="de-DE" dirty="0"/>
          </a:p>
          <a:p>
            <a:r>
              <a:rPr lang="de-DE" dirty="0"/>
              <a:t>Wir werden die Zertifikate und Leitfaden nun versenden: Bitte eure private Adresse noch zumailen, nicht dass es irgendwo verloren geht oder wochenlang in einem Briefkasten liegt, weil der Verein Corona bedingt geschlossen ist.</a:t>
            </a:r>
          </a:p>
          <a:p>
            <a:endParaRPr lang="de-DE" dirty="0"/>
          </a:p>
          <a:p>
            <a:r>
              <a:rPr lang="de-DE" dirty="0"/>
              <a:t>Für alle weitere Fragen könnt ihr jederzeit ein mail senden oder kurz anrufen: 02634-9413900 oder 0151-22110039</a:t>
            </a:r>
          </a:p>
        </p:txBody>
      </p:sp>
      <p:sp>
        <p:nvSpPr>
          <p:cNvPr id="7" name="Rechteck 6">
            <a:extLst>
              <a:ext uri="{FF2B5EF4-FFF2-40B4-BE49-F238E27FC236}">
                <a16:creationId xmlns:a16="http://schemas.microsoft.com/office/drawing/2014/main" id="{21E88AB0-9006-487E-AF45-6DBD475462FB}"/>
              </a:ext>
            </a:extLst>
          </p:cNvPr>
          <p:cNvSpPr/>
          <p:nvPr/>
        </p:nvSpPr>
        <p:spPr>
          <a:xfrm>
            <a:off x="1955451" y="4921825"/>
            <a:ext cx="7173760" cy="923330"/>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de-DE" sz="5400" b="1" cap="none" spc="0" dirty="0">
                <a:ln/>
                <a:solidFill>
                  <a:schemeClr val="accent4"/>
                </a:solidFill>
                <a:effectLst/>
              </a:rPr>
              <a:t>Herzlichen Glückwunsch</a:t>
            </a:r>
          </a:p>
        </p:txBody>
      </p:sp>
    </p:spTree>
    <p:extLst>
      <p:ext uri="{BB962C8B-B14F-4D97-AF65-F5344CB8AC3E}">
        <p14:creationId xmlns:p14="http://schemas.microsoft.com/office/powerpoint/2010/main" val="972213491"/>
      </p:ext>
    </p:extLst>
  </p:cSld>
  <p:clrMapOvr>
    <a:masterClrMapping/>
  </p:clrMapOvr>
</p:sld>
</file>

<file path=ppt/theme/theme1.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5572</Words>
  <Application>Microsoft Office PowerPoint</Application>
  <PresentationFormat>Breitbild</PresentationFormat>
  <Paragraphs>486</Paragraphs>
  <Slides>81</Slides>
  <Notes>0</Notes>
  <HiddenSlides>0</HiddenSlides>
  <MMClips>0</MMClips>
  <ScaleCrop>false</ScaleCrop>
  <HeadingPairs>
    <vt:vector size="6" baseType="variant">
      <vt:variant>
        <vt:lpstr>Verwendete Schriftarten</vt:lpstr>
      </vt:variant>
      <vt:variant>
        <vt:i4>6</vt:i4>
      </vt:variant>
      <vt:variant>
        <vt:lpstr>Design</vt:lpstr>
      </vt:variant>
      <vt:variant>
        <vt:i4>1</vt:i4>
      </vt:variant>
      <vt:variant>
        <vt:lpstr>Folientitel</vt:lpstr>
      </vt:variant>
      <vt:variant>
        <vt:i4>81</vt:i4>
      </vt:variant>
    </vt:vector>
  </HeadingPairs>
  <TitlesOfParts>
    <vt:vector size="88" baseType="lpstr">
      <vt:lpstr>Arial</vt:lpstr>
      <vt:lpstr>Calibri</vt:lpstr>
      <vt:lpstr>Calibri Light</vt:lpstr>
      <vt:lpstr>Courier New</vt:lpstr>
      <vt:lpstr>Times New Roman</vt:lpstr>
      <vt:lpstr>Wingdings</vt:lpstr>
      <vt:lpstr>Office</vt:lpstr>
      <vt:lpstr>Ausbildungslehrgang „Schutzbeauftragte (r)“ gegen sexualisierte Gewalt in Vereinen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Ausbildungslehrgang „Schutzbeauftragte (r)“ gegen sexualisierte Gewalt in Vereinen</dc:title>
  <dc:creator>Kelly Sach</dc:creator>
  <cp:lastModifiedBy>Kelly Sach</cp:lastModifiedBy>
  <cp:revision>17</cp:revision>
  <dcterms:created xsi:type="dcterms:W3CDTF">2021-01-08T01:27:52Z</dcterms:created>
  <dcterms:modified xsi:type="dcterms:W3CDTF">2021-01-09T01:39:28Z</dcterms:modified>
</cp:coreProperties>
</file>